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57" r:id="rId4"/>
    <p:sldId id="260" r:id="rId5"/>
    <p:sldId id="294" r:id="rId6"/>
    <p:sldId id="290" r:id="rId7"/>
    <p:sldId id="263" r:id="rId8"/>
    <p:sldId id="279" r:id="rId9"/>
    <p:sldId id="288" r:id="rId10"/>
    <p:sldId id="282" r:id="rId11"/>
    <p:sldId id="296" r:id="rId12"/>
    <p:sldId id="267" r:id="rId13"/>
    <p:sldId id="293" r:id="rId14"/>
    <p:sldId id="268" r:id="rId15"/>
    <p:sldId id="289" r:id="rId16"/>
    <p:sldId id="291" r:id="rId17"/>
    <p:sldId id="285" r:id="rId18"/>
    <p:sldId id="286" r:id="rId19"/>
    <p:sldId id="274" r:id="rId20"/>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5" autoAdjust="0"/>
    <p:restoredTop sz="96625" autoAdjust="0"/>
  </p:normalViewPr>
  <p:slideViewPr>
    <p:cSldViewPr>
      <p:cViewPr>
        <p:scale>
          <a:sx n="71" d="100"/>
          <a:sy n="71" d="100"/>
        </p:scale>
        <p:origin x="1468"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7" d="100"/>
          <a:sy n="47" d="100"/>
        </p:scale>
        <p:origin x="2792" y="6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2C37C-BFFF-45DC-8E13-6FB62EC7E1E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10785BD1-8DDD-4F60-826D-F644578D62A9}">
      <dgm:prSet/>
      <dgm:spPr/>
      <dgm:t>
        <a:bodyPr/>
        <a:lstStyle/>
        <a:p>
          <a:pPr rtl="0"/>
          <a:r>
            <a:rPr lang="en-GB" dirty="0"/>
            <a:t>Arts Council  25 Creative Talent Plan </a:t>
          </a:r>
        </a:p>
      </dgm:t>
    </dgm:pt>
    <dgm:pt modelId="{450235FD-A649-4EBF-9390-3E172B064620}" type="parTrans" cxnId="{D7585800-130D-425A-BA5B-4BE8412780E0}">
      <dgm:prSet/>
      <dgm:spPr/>
      <dgm:t>
        <a:bodyPr/>
        <a:lstStyle/>
        <a:p>
          <a:endParaRPr lang="en-GB"/>
        </a:p>
      </dgm:t>
    </dgm:pt>
    <dgm:pt modelId="{4A5D5F7C-ECB7-43AA-B943-0CE588F8BFAA}" type="sibTrans" cxnId="{D7585800-130D-425A-BA5B-4BE8412780E0}">
      <dgm:prSet/>
      <dgm:spPr/>
      <dgm:t>
        <a:bodyPr/>
        <a:lstStyle/>
        <a:p>
          <a:endParaRPr lang="en-GB"/>
        </a:p>
      </dgm:t>
    </dgm:pt>
    <dgm:pt modelId="{F60F1F07-5857-4AEF-A0B9-22C7F6F61549}">
      <dgm:prSet/>
      <dgm:spPr/>
      <dgm:t>
        <a:bodyPr/>
        <a:lstStyle/>
        <a:p>
          <a:pPr rtl="0"/>
          <a:r>
            <a:rPr lang="en-GB" dirty="0"/>
            <a:t>The Durham Commission on Creativity and Education. </a:t>
          </a:r>
        </a:p>
      </dgm:t>
    </dgm:pt>
    <dgm:pt modelId="{FFFDF3B3-4B2A-46DD-984E-9F89BB698DB2}" type="parTrans" cxnId="{14811B28-E42A-4043-AF93-2BA6131B2A73}">
      <dgm:prSet/>
      <dgm:spPr/>
      <dgm:t>
        <a:bodyPr/>
        <a:lstStyle/>
        <a:p>
          <a:endParaRPr lang="en-GB"/>
        </a:p>
      </dgm:t>
    </dgm:pt>
    <dgm:pt modelId="{0DDF44E8-ACF7-45A4-9E6D-71B552C549E9}" type="sibTrans" cxnId="{14811B28-E42A-4043-AF93-2BA6131B2A73}">
      <dgm:prSet/>
      <dgm:spPr/>
      <dgm:t>
        <a:bodyPr/>
        <a:lstStyle/>
        <a:p>
          <a:endParaRPr lang="en-GB"/>
        </a:p>
      </dgm:t>
    </dgm:pt>
    <dgm:pt modelId="{4F428955-1BF6-4BF5-B03A-FFA0401D3526}">
      <dgm:prSet/>
      <dgm:spPr/>
      <dgm:t>
        <a:bodyPr/>
        <a:lstStyle/>
        <a:p>
          <a:pPr rtl="0"/>
          <a:r>
            <a:rPr lang="en-GB" dirty="0"/>
            <a:t>Libraries as community arts leaders, LCEPS – future success of libraries</a:t>
          </a:r>
        </a:p>
      </dgm:t>
    </dgm:pt>
    <dgm:pt modelId="{3972CF1B-68DA-47CC-8B63-12D137246A36}" type="parTrans" cxnId="{D1CA6DCA-E7F0-4850-8F89-A13DE4050A3A}">
      <dgm:prSet/>
      <dgm:spPr/>
      <dgm:t>
        <a:bodyPr/>
        <a:lstStyle/>
        <a:p>
          <a:endParaRPr lang="en-GB"/>
        </a:p>
      </dgm:t>
    </dgm:pt>
    <dgm:pt modelId="{8DAC7D07-9BED-4736-B74A-0636E282BB73}" type="sibTrans" cxnId="{D1CA6DCA-E7F0-4850-8F89-A13DE4050A3A}">
      <dgm:prSet/>
      <dgm:spPr/>
      <dgm:t>
        <a:bodyPr/>
        <a:lstStyle/>
        <a:p>
          <a:endParaRPr lang="en-GB"/>
        </a:p>
      </dgm:t>
    </dgm:pt>
    <dgm:pt modelId="{78A87658-BE7E-40D2-B5C1-0C2E358D34A7}" type="pres">
      <dgm:prSet presAssocID="{E232C37C-BFFF-45DC-8E13-6FB62EC7E1E1}" presName="linear" presStyleCnt="0">
        <dgm:presLayoutVars>
          <dgm:animLvl val="lvl"/>
          <dgm:resizeHandles val="exact"/>
        </dgm:presLayoutVars>
      </dgm:prSet>
      <dgm:spPr/>
    </dgm:pt>
    <dgm:pt modelId="{A18ED125-A071-4EC0-8AD6-4273DD90AACF}" type="pres">
      <dgm:prSet presAssocID="{10785BD1-8DDD-4F60-826D-F644578D62A9}" presName="parentText" presStyleLbl="node1" presStyleIdx="0" presStyleCnt="3">
        <dgm:presLayoutVars>
          <dgm:chMax val="0"/>
          <dgm:bulletEnabled val="1"/>
        </dgm:presLayoutVars>
      </dgm:prSet>
      <dgm:spPr/>
    </dgm:pt>
    <dgm:pt modelId="{7BAA497E-2F4D-4E1E-BBF3-28B544F943D9}" type="pres">
      <dgm:prSet presAssocID="{4A5D5F7C-ECB7-43AA-B943-0CE588F8BFAA}" presName="spacer" presStyleCnt="0"/>
      <dgm:spPr/>
    </dgm:pt>
    <dgm:pt modelId="{1F727F90-40B9-4230-B11C-16A9A18E0EFF}" type="pres">
      <dgm:prSet presAssocID="{F60F1F07-5857-4AEF-A0B9-22C7F6F61549}" presName="parentText" presStyleLbl="node1" presStyleIdx="1" presStyleCnt="3">
        <dgm:presLayoutVars>
          <dgm:chMax val="0"/>
          <dgm:bulletEnabled val="1"/>
        </dgm:presLayoutVars>
      </dgm:prSet>
      <dgm:spPr/>
    </dgm:pt>
    <dgm:pt modelId="{50F58454-EE7D-47B2-B9F4-68E09BB817D1}" type="pres">
      <dgm:prSet presAssocID="{0DDF44E8-ACF7-45A4-9E6D-71B552C549E9}" presName="spacer" presStyleCnt="0"/>
      <dgm:spPr/>
    </dgm:pt>
    <dgm:pt modelId="{4E51B3B3-C2DF-4CC6-94B3-B4DEC881CF49}" type="pres">
      <dgm:prSet presAssocID="{4F428955-1BF6-4BF5-B03A-FFA0401D3526}" presName="parentText" presStyleLbl="node1" presStyleIdx="2" presStyleCnt="3">
        <dgm:presLayoutVars>
          <dgm:chMax val="0"/>
          <dgm:bulletEnabled val="1"/>
        </dgm:presLayoutVars>
      </dgm:prSet>
      <dgm:spPr/>
    </dgm:pt>
  </dgm:ptLst>
  <dgm:cxnLst>
    <dgm:cxn modelId="{D7585800-130D-425A-BA5B-4BE8412780E0}" srcId="{E232C37C-BFFF-45DC-8E13-6FB62EC7E1E1}" destId="{10785BD1-8DDD-4F60-826D-F644578D62A9}" srcOrd="0" destOrd="0" parTransId="{450235FD-A649-4EBF-9390-3E172B064620}" sibTransId="{4A5D5F7C-ECB7-43AA-B943-0CE588F8BFAA}"/>
    <dgm:cxn modelId="{6D366613-79F1-4E80-B2FA-A5106E6AEA68}" type="presOf" srcId="{E232C37C-BFFF-45DC-8E13-6FB62EC7E1E1}" destId="{78A87658-BE7E-40D2-B5C1-0C2E358D34A7}" srcOrd="0" destOrd="0" presId="urn:microsoft.com/office/officeart/2005/8/layout/vList2"/>
    <dgm:cxn modelId="{14811B28-E42A-4043-AF93-2BA6131B2A73}" srcId="{E232C37C-BFFF-45DC-8E13-6FB62EC7E1E1}" destId="{F60F1F07-5857-4AEF-A0B9-22C7F6F61549}" srcOrd="1" destOrd="0" parTransId="{FFFDF3B3-4B2A-46DD-984E-9F89BB698DB2}" sibTransId="{0DDF44E8-ACF7-45A4-9E6D-71B552C549E9}"/>
    <dgm:cxn modelId="{38C95166-7194-45B8-A5D3-39AD0142D145}" type="presOf" srcId="{4F428955-1BF6-4BF5-B03A-FFA0401D3526}" destId="{4E51B3B3-C2DF-4CC6-94B3-B4DEC881CF49}" srcOrd="0" destOrd="0" presId="urn:microsoft.com/office/officeart/2005/8/layout/vList2"/>
    <dgm:cxn modelId="{C41C9D85-AA02-452D-BA5D-E969635CF3E4}" type="presOf" srcId="{F60F1F07-5857-4AEF-A0B9-22C7F6F61549}" destId="{1F727F90-40B9-4230-B11C-16A9A18E0EFF}" srcOrd="0" destOrd="0" presId="urn:microsoft.com/office/officeart/2005/8/layout/vList2"/>
    <dgm:cxn modelId="{7F6EB0A5-2FC1-4455-99C0-5F3CC0217736}" type="presOf" srcId="{10785BD1-8DDD-4F60-826D-F644578D62A9}" destId="{A18ED125-A071-4EC0-8AD6-4273DD90AACF}" srcOrd="0" destOrd="0" presId="urn:microsoft.com/office/officeart/2005/8/layout/vList2"/>
    <dgm:cxn modelId="{D1CA6DCA-E7F0-4850-8F89-A13DE4050A3A}" srcId="{E232C37C-BFFF-45DC-8E13-6FB62EC7E1E1}" destId="{4F428955-1BF6-4BF5-B03A-FFA0401D3526}" srcOrd="2" destOrd="0" parTransId="{3972CF1B-68DA-47CC-8B63-12D137246A36}" sibTransId="{8DAC7D07-9BED-4736-B74A-0636E282BB73}"/>
    <dgm:cxn modelId="{C1723C73-A5C7-4864-BBD4-25415896366C}" type="presParOf" srcId="{78A87658-BE7E-40D2-B5C1-0C2E358D34A7}" destId="{A18ED125-A071-4EC0-8AD6-4273DD90AACF}" srcOrd="0" destOrd="0" presId="urn:microsoft.com/office/officeart/2005/8/layout/vList2"/>
    <dgm:cxn modelId="{A50EDE38-A744-4737-B10F-F433034B9F80}" type="presParOf" srcId="{78A87658-BE7E-40D2-B5C1-0C2E358D34A7}" destId="{7BAA497E-2F4D-4E1E-BBF3-28B544F943D9}" srcOrd="1" destOrd="0" presId="urn:microsoft.com/office/officeart/2005/8/layout/vList2"/>
    <dgm:cxn modelId="{A99E0AA1-E5D4-4452-8F65-468781C2C8DA}" type="presParOf" srcId="{78A87658-BE7E-40D2-B5C1-0C2E358D34A7}" destId="{1F727F90-40B9-4230-B11C-16A9A18E0EFF}" srcOrd="2" destOrd="0" presId="urn:microsoft.com/office/officeart/2005/8/layout/vList2"/>
    <dgm:cxn modelId="{2B58E9DE-D7E0-4145-804A-73C06D85AB00}" type="presParOf" srcId="{78A87658-BE7E-40D2-B5C1-0C2E358D34A7}" destId="{50F58454-EE7D-47B2-B9F4-68E09BB817D1}" srcOrd="3" destOrd="0" presId="urn:microsoft.com/office/officeart/2005/8/layout/vList2"/>
    <dgm:cxn modelId="{B0203324-6C42-44EB-8B9D-CAC8F7A9D4F5}" type="presParOf" srcId="{78A87658-BE7E-40D2-B5C1-0C2E358D34A7}" destId="{4E51B3B3-C2DF-4CC6-94B3-B4DEC881CF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D125-A071-4EC0-8AD6-4273DD90AACF}">
      <dsp:nvSpPr>
        <dsp:cNvPr id="0" name=""/>
        <dsp:cNvSpPr/>
      </dsp:nvSpPr>
      <dsp:spPr>
        <a:xfrm>
          <a:off x="0" y="31556"/>
          <a:ext cx="8229600" cy="12712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dirty="0"/>
            <a:t>Arts Council  25 Creative Talent Plan </a:t>
          </a:r>
        </a:p>
      </dsp:txBody>
      <dsp:txXfrm>
        <a:off x="62055" y="93611"/>
        <a:ext cx="8105490" cy="1147095"/>
      </dsp:txXfrm>
    </dsp:sp>
    <dsp:sp modelId="{1F727F90-40B9-4230-B11C-16A9A18E0EFF}">
      <dsp:nvSpPr>
        <dsp:cNvPr id="0" name=""/>
        <dsp:cNvSpPr/>
      </dsp:nvSpPr>
      <dsp:spPr>
        <a:xfrm>
          <a:off x="0" y="1394921"/>
          <a:ext cx="8229600" cy="127120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dirty="0"/>
            <a:t>The Durham Commission on Creativity and Education. </a:t>
          </a:r>
        </a:p>
      </dsp:txBody>
      <dsp:txXfrm>
        <a:off x="62055" y="1456976"/>
        <a:ext cx="8105490" cy="1147095"/>
      </dsp:txXfrm>
    </dsp:sp>
    <dsp:sp modelId="{4E51B3B3-C2DF-4CC6-94B3-B4DEC881CF49}">
      <dsp:nvSpPr>
        <dsp:cNvPr id="0" name=""/>
        <dsp:cNvSpPr/>
      </dsp:nvSpPr>
      <dsp:spPr>
        <a:xfrm>
          <a:off x="0" y="2758286"/>
          <a:ext cx="8229600" cy="127120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dirty="0"/>
            <a:t>Libraries as community arts leaders, LCEPS – future success of libraries</a:t>
          </a:r>
        </a:p>
      </dsp:txBody>
      <dsp:txXfrm>
        <a:off x="62055" y="2820341"/>
        <a:ext cx="8105490" cy="1147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BF0325F0-D2A6-4D62-8DEC-4C928466EEF3}" type="datetimeFigureOut">
              <a:rPr lang="en-GB" smtClean="0"/>
              <a:t>19/06/2018</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A73FBABD-2A68-469D-BE44-D5B83732B556}" type="slidenum">
              <a:rPr lang="en-GB" smtClean="0"/>
              <a:t>‹#›</a:t>
            </a:fld>
            <a:endParaRPr lang="en-GB"/>
          </a:p>
        </p:txBody>
      </p:sp>
    </p:spTree>
    <p:extLst>
      <p:ext uri="{BB962C8B-B14F-4D97-AF65-F5344CB8AC3E}">
        <p14:creationId xmlns:p14="http://schemas.microsoft.com/office/powerpoint/2010/main" val="381572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1</a:t>
            </a:fld>
            <a:endParaRPr lang="en-GB"/>
          </a:p>
        </p:txBody>
      </p:sp>
    </p:spTree>
    <p:extLst>
      <p:ext uri="{BB962C8B-B14F-4D97-AF65-F5344CB8AC3E}">
        <p14:creationId xmlns:p14="http://schemas.microsoft.com/office/powerpoint/2010/main" val="2297182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10</a:t>
            </a:fld>
            <a:endParaRPr lang="en-GB"/>
          </a:p>
        </p:txBody>
      </p:sp>
    </p:spTree>
    <p:extLst>
      <p:ext uri="{BB962C8B-B14F-4D97-AF65-F5344CB8AC3E}">
        <p14:creationId xmlns:p14="http://schemas.microsoft.com/office/powerpoint/2010/main" val="117688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3FBABD-2A68-469D-BE44-D5B83732B556}" type="slidenum">
              <a:rPr lang="en-GB" smtClean="0"/>
              <a:t>11</a:t>
            </a:fld>
            <a:endParaRPr lang="en-GB"/>
          </a:p>
        </p:txBody>
      </p:sp>
    </p:spTree>
    <p:extLst>
      <p:ext uri="{BB962C8B-B14F-4D97-AF65-F5344CB8AC3E}">
        <p14:creationId xmlns:p14="http://schemas.microsoft.com/office/powerpoint/2010/main" val="404223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12</a:t>
            </a:fld>
            <a:endParaRPr lang="en-GB"/>
          </a:p>
        </p:txBody>
      </p:sp>
    </p:spTree>
    <p:extLst>
      <p:ext uri="{BB962C8B-B14F-4D97-AF65-F5344CB8AC3E}">
        <p14:creationId xmlns:p14="http://schemas.microsoft.com/office/powerpoint/2010/main" val="3467715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3FBABD-2A68-469D-BE44-D5B83732B556}" type="slidenum">
              <a:rPr lang="en-GB" smtClean="0"/>
              <a:t>13</a:t>
            </a:fld>
            <a:endParaRPr lang="en-GB"/>
          </a:p>
        </p:txBody>
      </p:sp>
    </p:spTree>
    <p:extLst>
      <p:ext uri="{BB962C8B-B14F-4D97-AF65-F5344CB8AC3E}">
        <p14:creationId xmlns:p14="http://schemas.microsoft.com/office/powerpoint/2010/main" val="13274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14</a:t>
            </a:fld>
            <a:endParaRPr lang="en-GB"/>
          </a:p>
        </p:txBody>
      </p:sp>
    </p:spTree>
    <p:extLst>
      <p:ext uri="{BB962C8B-B14F-4D97-AF65-F5344CB8AC3E}">
        <p14:creationId xmlns:p14="http://schemas.microsoft.com/office/powerpoint/2010/main" val="333737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15</a:t>
            </a:fld>
            <a:endParaRPr lang="en-GB"/>
          </a:p>
        </p:txBody>
      </p:sp>
    </p:spTree>
    <p:extLst>
      <p:ext uri="{BB962C8B-B14F-4D97-AF65-F5344CB8AC3E}">
        <p14:creationId xmlns:p14="http://schemas.microsoft.com/office/powerpoint/2010/main" val="50398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3FBABD-2A68-469D-BE44-D5B83732B556}" type="slidenum">
              <a:rPr lang="en-GB" smtClean="0"/>
              <a:t>16</a:t>
            </a:fld>
            <a:endParaRPr lang="en-GB"/>
          </a:p>
        </p:txBody>
      </p:sp>
    </p:spTree>
    <p:extLst>
      <p:ext uri="{BB962C8B-B14F-4D97-AF65-F5344CB8AC3E}">
        <p14:creationId xmlns:p14="http://schemas.microsoft.com/office/powerpoint/2010/main" val="957285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17</a:t>
            </a:fld>
            <a:endParaRPr lang="en-GB"/>
          </a:p>
        </p:txBody>
      </p:sp>
    </p:spTree>
    <p:extLst>
      <p:ext uri="{BB962C8B-B14F-4D97-AF65-F5344CB8AC3E}">
        <p14:creationId xmlns:p14="http://schemas.microsoft.com/office/powerpoint/2010/main" val="3726329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18</a:t>
            </a:fld>
            <a:endParaRPr lang="en-GB"/>
          </a:p>
        </p:txBody>
      </p:sp>
    </p:spTree>
    <p:extLst>
      <p:ext uri="{BB962C8B-B14F-4D97-AF65-F5344CB8AC3E}">
        <p14:creationId xmlns:p14="http://schemas.microsoft.com/office/powerpoint/2010/main" val="99774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19</a:t>
            </a:fld>
            <a:endParaRPr lang="en-GB"/>
          </a:p>
        </p:txBody>
      </p:sp>
    </p:spTree>
    <p:extLst>
      <p:ext uri="{BB962C8B-B14F-4D97-AF65-F5344CB8AC3E}">
        <p14:creationId xmlns:p14="http://schemas.microsoft.com/office/powerpoint/2010/main" val="67097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2</a:t>
            </a:fld>
            <a:endParaRPr lang="en-GB"/>
          </a:p>
        </p:txBody>
      </p:sp>
    </p:spTree>
    <p:extLst>
      <p:ext uri="{BB962C8B-B14F-4D97-AF65-F5344CB8AC3E}">
        <p14:creationId xmlns:p14="http://schemas.microsoft.com/office/powerpoint/2010/main" val="155507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3</a:t>
            </a:fld>
            <a:endParaRPr lang="en-GB"/>
          </a:p>
        </p:txBody>
      </p:sp>
    </p:spTree>
    <p:extLst>
      <p:ext uri="{BB962C8B-B14F-4D97-AF65-F5344CB8AC3E}">
        <p14:creationId xmlns:p14="http://schemas.microsoft.com/office/powerpoint/2010/main" val="46785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4</a:t>
            </a:fld>
            <a:endParaRPr lang="en-GB"/>
          </a:p>
        </p:txBody>
      </p:sp>
    </p:spTree>
    <p:extLst>
      <p:ext uri="{BB962C8B-B14F-4D97-AF65-F5344CB8AC3E}">
        <p14:creationId xmlns:p14="http://schemas.microsoft.com/office/powerpoint/2010/main" val="64387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3FBABD-2A68-469D-BE44-D5B83732B556}" type="slidenum">
              <a:rPr lang="en-GB" smtClean="0"/>
              <a:t>5</a:t>
            </a:fld>
            <a:endParaRPr lang="en-GB"/>
          </a:p>
        </p:txBody>
      </p:sp>
    </p:spTree>
    <p:extLst>
      <p:ext uri="{BB962C8B-B14F-4D97-AF65-F5344CB8AC3E}">
        <p14:creationId xmlns:p14="http://schemas.microsoft.com/office/powerpoint/2010/main" val="220658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3FBABD-2A68-469D-BE44-D5B83732B556}" type="slidenum">
              <a:rPr lang="en-GB" smtClean="0"/>
              <a:t>6</a:t>
            </a:fld>
            <a:endParaRPr lang="en-GB"/>
          </a:p>
        </p:txBody>
      </p:sp>
    </p:spTree>
    <p:extLst>
      <p:ext uri="{BB962C8B-B14F-4D97-AF65-F5344CB8AC3E}">
        <p14:creationId xmlns:p14="http://schemas.microsoft.com/office/powerpoint/2010/main" val="408698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7</a:t>
            </a:fld>
            <a:endParaRPr lang="en-GB"/>
          </a:p>
        </p:txBody>
      </p:sp>
    </p:spTree>
    <p:extLst>
      <p:ext uri="{BB962C8B-B14F-4D97-AF65-F5344CB8AC3E}">
        <p14:creationId xmlns:p14="http://schemas.microsoft.com/office/powerpoint/2010/main" val="296758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8</a:t>
            </a:fld>
            <a:endParaRPr lang="en-GB"/>
          </a:p>
        </p:txBody>
      </p:sp>
    </p:spTree>
    <p:extLst>
      <p:ext uri="{BB962C8B-B14F-4D97-AF65-F5344CB8AC3E}">
        <p14:creationId xmlns:p14="http://schemas.microsoft.com/office/powerpoint/2010/main" val="119853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FBABD-2A68-469D-BE44-D5B83732B556}" type="slidenum">
              <a:rPr lang="en-GB" smtClean="0"/>
              <a:t>9</a:t>
            </a:fld>
            <a:endParaRPr lang="en-GB"/>
          </a:p>
        </p:txBody>
      </p:sp>
    </p:spTree>
    <p:extLst>
      <p:ext uri="{BB962C8B-B14F-4D97-AF65-F5344CB8AC3E}">
        <p14:creationId xmlns:p14="http://schemas.microsoft.com/office/powerpoint/2010/main" val="299269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10446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556792"/>
            <a:ext cx="8229600" cy="4277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879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556792"/>
            <a:ext cx="8229600" cy="43121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546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6026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863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061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351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579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319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812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6102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1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5322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3701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367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37112"/>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37523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00385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077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205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14"/>
          <a:stretch>
            <a:fillRect/>
          </a:stretch>
        </p:blipFill>
        <p:spPr>
          <a:xfrm>
            <a:off x="35496" y="5868914"/>
            <a:ext cx="9071634" cy="859611"/>
          </a:xfrm>
          <a:prstGeom prst="rect">
            <a:avLst/>
          </a:prstGeom>
        </p:spPr>
      </p:pic>
    </p:spTree>
    <p:extLst>
      <p:ext uri="{BB962C8B-B14F-4D97-AF65-F5344CB8AC3E}">
        <p14:creationId xmlns:p14="http://schemas.microsoft.com/office/powerpoint/2010/main" val="2593358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16024"/>
            <a:ext cx="5843373" cy="58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9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b="1" dirty="0">
                <a:solidFill>
                  <a:srgbClr val="7030A0"/>
                </a:solidFill>
              </a:rPr>
              <a:t>Values underpinning the offer</a:t>
            </a:r>
            <a:endParaRPr lang="en-GB" dirty="0">
              <a:solidFill>
                <a:srgbClr val="7030A0"/>
              </a:solidFill>
            </a:endParaRPr>
          </a:p>
        </p:txBody>
      </p:sp>
      <p:sp>
        <p:nvSpPr>
          <p:cNvPr id="3" name="Content Placeholder 2"/>
          <p:cNvSpPr>
            <a:spLocks noGrp="1"/>
          </p:cNvSpPr>
          <p:nvPr>
            <p:ph sz="half" idx="1"/>
          </p:nvPr>
        </p:nvSpPr>
        <p:spPr>
          <a:xfrm>
            <a:off x="457200" y="1600200"/>
            <a:ext cx="8075240" cy="4925143"/>
          </a:xfrm>
        </p:spPr>
        <p:txBody>
          <a:bodyPr>
            <a:noAutofit/>
          </a:bodyPr>
          <a:lstStyle/>
          <a:p>
            <a:r>
              <a:rPr lang="en-GB" dirty="0">
                <a:solidFill>
                  <a:srgbClr val="002060"/>
                </a:solidFill>
              </a:rPr>
              <a:t>Celebration of community/ building community pride</a:t>
            </a:r>
          </a:p>
          <a:p>
            <a:r>
              <a:rPr lang="en-GB" dirty="0">
                <a:solidFill>
                  <a:srgbClr val="002060"/>
                </a:solidFill>
              </a:rPr>
              <a:t>Co-creation with communities</a:t>
            </a:r>
          </a:p>
          <a:p>
            <a:r>
              <a:rPr lang="en-GB" dirty="0">
                <a:solidFill>
                  <a:srgbClr val="002060"/>
                </a:solidFill>
              </a:rPr>
              <a:t>Experimentation, proto-typing, risk  taking</a:t>
            </a:r>
          </a:p>
          <a:p>
            <a:r>
              <a:rPr lang="en-GB" dirty="0">
                <a:solidFill>
                  <a:srgbClr val="002060"/>
                </a:solidFill>
              </a:rPr>
              <a:t>Challenge thinking</a:t>
            </a:r>
          </a:p>
          <a:p>
            <a:r>
              <a:rPr lang="en-GB" dirty="0">
                <a:solidFill>
                  <a:srgbClr val="002060"/>
                </a:solidFill>
              </a:rPr>
              <a:t>Exploration of identity</a:t>
            </a:r>
          </a:p>
          <a:p>
            <a:r>
              <a:rPr lang="en-GB" dirty="0">
                <a:solidFill>
                  <a:srgbClr val="002060"/>
                </a:solidFill>
              </a:rPr>
              <a:t>Celebration of diversity</a:t>
            </a:r>
          </a:p>
          <a:p>
            <a:r>
              <a:rPr lang="en-GB" dirty="0">
                <a:solidFill>
                  <a:srgbClr val="002060"/>
                </a:solidFill>
              </a:rPr>
              <a:t>Quality</a:t>
            </a:r>
          </a:p>
          <a:p>
            <a:endParaRPr lang="en-GB" dirty="0">
              <a:solidFill>
                <a:srgbClr val="002060"/>
              </a:solidFill>
            </a:endParaRPr>
          </a:p>
          <a:p>
            <a:pPr marL="0" indent="0">
              <a:buNone/>
            </a:pPr>
            <a:endParaRPr lang="en-GB"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100002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77071"/>
          </a:xfrm>
        </p:spPr>
        <p:txBody>
          <a:bodyPr>
            <a:normAutofit fontScale="32500" lnSpcReduction="20000"/>
          </a:bodyPr>
          <a:lstStyle/>
          <a:p>
            <a:r>
              <a:rPr lang="en-GB" sz="7000" dirty="0">
                <a:solidFill>
                  <a:srgbClr val="002060"/>
                </a:solidFill>
              </a:rPr>
              <a:t>Look at digital arts projects–supporting STEM</a:t>
            </a:r>
          </a:p>
          <a:p>
            <a:r>
              <a:rPr lang="en-GB" sz="7000" dirty="0">
                <a:solidFill>
                  <a:srgbClr val="002060"/>
                </a:solidFill>
              </a:rPr>
              <a:t>Support library staff skills in fund raising – not just bid writing</a:t>
            </a:r>
          </a:p>
          <a:p>
            <a:r>
              <a:rPr lang="en-GB" sz="7000" dirty="0">
                <a:solidFill>
                  <a:srgbClr val="002060"/>
                </a:solidFill>
              </a:rPr>
              <a:t>Focus on E: learning and skills development, understanding language/quality</a:t>
            </a:r>
          </a:p>
          <a:p>
            <a:r>
              <a:rPr lang="en-GB" sz="7000" dirty="0">
                <a:solidFill>
                  <a:srgbClr val="002060"/>
                </a:solidFill>
              </a:rPr>
              <a:t>Looking for ways to measure impact and tell the story – Marketing</a:t>
            </a:r>
          </a:p>
          <a:p>
            <a:r>
              <a:rPr lang="en-GB" sz="7000" dirty="0">
                <a:solidFill>
                  <a:srgbClr val="002060"/>
                </a:solidFill>
              </a:rPr>
              <a:t>Developing partnerships with major cultural  organisations </a:t>
            </a:r>
          </a:p>
          <a:p>
            <a:r>
              <a:rPr lang="en-GB" sz="7000" dirty="0">
                <a:solidFill>
                  <a:srgbClr val="002060"/>
                </a:solidFill>
              </a:rPr>
              <a:t>Work on Specific annual campaigns focusing on major anniversaries</a:t>
            </a:r>
          </a:p>
          <a:p>
            <a:pPr lvl="0"/>
            <a:r>
              <a:rPr lang="en-GB" sz="7000" dirty="0">
                <a:solidFill>
                  <a:srgbClr val="002060"/>
                </a:solidFill>
              </a:rPr>
              <a:t>Engagement with  NPOS and Local Cultural Education Partnerships </a:t>
            </a:r>
          </a:p>
          <a:p>
            <a:pPr lvl="0"/>
            <a:r>
              <a:rPr lang="en-GB" sz="7000" dirty="0">
                <a:solidFill>
                  <a:srgbClr val="002060"/>
                </a:solidFill>
              </a:rPr>
              <a:t>Co-create customer facing version of the offer with children and young people</a:t>
            </a:r>
          </a:p>
          <a:p>
            <a:pPr marL="0" indent="0">
              <a:buNone/>
            </a:pPr>
            <a:endParaRPr lang="en-GB" sz="5100" dirty="0"/>
          </a:p>
          <a:p>
            <a:endParaRPr lang="en-GB" sz="51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GB" b="1" dirty="0">
                <a:solidFill>
                  <a:schemeClr val="tx2"/>
                </a:solidFill>
              </a:rPr>
            </a:br>
            <a:r>
              <a:rPr lang="en-GB" sz="4000" b="1" dirty="0">
                <a:solidFill>
                  <a:srgbClr val="7030A0"/>
                </a:solidFill>
              </a:rPr>
              <a:t>Culture offer plans for the next 4 years</a:t>
            </a:r>
            <a:br>
              <a:rPr lang="en-GB" b="1" dirty="0">
                <a:solidFill>
                  <a:srgbClr val="7030A0"/>
                </a:solidFill>
              </a:rPr>
            </a:br>
            <a:endParaRPr lang="en-GB" b="1" dirty="0">
              <a:solidFill>
                <a:srgbClr val="7030A0"/>
              </a:solidFill>
            </a:endParaRPr>
          </a:p>
        </p:txBody>
      </p:sp>
    </p:spTree>
    <p:extLst>
      <p:ext uri="{BB962C8B-B14F-4D97-AF65-F5344CB8AC3E}">
        <p14:creationId xmlns:p14="http://schemas.microsoft.com/office/powerpoint/2010/main" val="256276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style>
          <a:lnRef idx="1">
            <a:schemeClr val="accent4"/>
          </a:lnRef>
          <a:fillRef idx="2">
            <a:schemeClr val="accent4"/>
          </a:fillRef>
          <a:effectRef idx="1">
            <a:schemeClr val="accent4"/>
          </a:effectRef>
          <a:fontRef idx="minor">
            <a:schemeClr val="dk1"/>
          </a:fontRef>
        </p:style>
        <p:txBody>
          <a:bodyPr/>
          <a:lstStyle/>
          <a:p>
            <a:r>
              <a:rPr lang="en-GB" b="1" dirty="0">
                <a:solidFill>
                  <a:srgbClr val="7030A0"/>
                </a:solidFill>
              </a:rPr>
              <a:t>Opportunities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5284491"/>
              </p:ext>
            </p:extLst>
          </p:nvPr>
        </p:nvGraphicFramePr>
        <p:xfrm>
          <a:off x="457200" y="1600201"/>
          <a:ext cx="8229600" cy="4061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9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GB" dirty="0"/>
            </a:br>
            <a:br>
              <a:rPr lang="en-GB" dirty="0"/>
            </a:br>
            <a:br>
              <a:rPr lang="en-GB" dirty="0"/>
            </a:br>
            <a:br>
              <a:rPr lang="en-GB" dirty="0"/>
            </a:br>
            <a:br>
              <a:rPr lang="en-GB" dirty="0"/>
            </a:br>
            <a:br>
              <a:rPr lang="en-GB" dirty="0"/>
            </a:br>
            <a:br>
              <a:rPr lang="en-GB" dirty="0"/>
            </a:br>
            <a:br>
              <a:rPr lang="en-GB" dirty="0"/>
            </a:br>
            <a:br>
              <a:rPr lang="en-GB" dirty="0"/>
            </a:br>
            <a:r>
              <a:rPr lang="en-GB" sz="3100" dirty="0">
                <a:solidFill>
                  <a:srgbClr val="002060"/>
                </a:solidFill>
              </a:rPr>
              <a:t>Libraries contributing to local place making/ economy. The Warwick  Commission in 2015 identified the following issues for art and culture:</a:t>
            </a:r>
            <a:br>
              <a:rPr lang="en-GB" sz="3100" dirty="0">
                <a:solidFill>
                  <a:srgbClr val="002060"/>
                </a:solidFill>
              </a:rPr>
            </a:br>
            <a:r>
              <a:rPr lang="en-GB" sz="3100" dirty="0">
                <a:solidFill>
                  <a:srgbClr val="002060"/>
                </a:solidFill>
              </a:rPr>
              <a:t>localism</a:t>
            </a:r>
            <a:br>
              <a:rPr lang="en-GB" sz="3100" dirty="0">
                <a:solidFill>
                  <a:srgbClr val="002060"/>
                </a:solidFill>
              </a:rPr>
            </a:br>
            <a:r>
              <a:rPr lang="en-GB" sz="3100" dirty="0">
                <a:solidFill>
                  <a:srgbClr val="002060"/>
                </a:solidFill>
              </a:rPr>
              <a:t>diversity</a:t>
            </a:r>
            <a:br>
              <a:rPr lang="en-GB" sz="3100" dirty="0">
                <a:solidFill>
                  <a:srgbClr val="002060"/>
                </a:solidFill>
              </a:rPr>
            </a:br>
            <a:r>
              <a:rPr lang="en-GB" sz="3100" dirty="0">
                <a:solidFill>
                  <a:srgbClr val="002060"/>
                </a:solidFill>
              </a:rPr>
              <a:t>participation gap </a:t>
            </a:r>
            <a:br>
              <a:rPr lang="en-GB" sz="3100" dirty="0">
                <a:solidFill>
                  <a:srgbClr val="002060"/>
                </a:solidFill>
              </a:rPr>
            </a:br>
            <a:r>
              <a:rPr lang="en-GB" sz="3100" dirty="0">
                <a:solidFill>
                  <a:srgbClr val="002060"/>
                </a:solidFill>
              </a:rPr>
              <a:t>the need to focus outside of London</a:t>
            </a:r>
            <a:br>
              <a:rPr lang="en-GB" sz="3100" dirty="0">
                <a:solidFill>
                  <a:srgbClr val="002060"/>
                </a:solidFill>
              </a:rPr>
            </a:br>
            <a:r>
              <a:rPr lang="en-GB" sz="3100" dirty="0">
                <a:solidFill>
                  <a:srgbClr val="002060"/>
                </a:solidFill>
              </a:rPr>
              <a:t>all of which libraries can  support</a:t>
            </a:r>
          </a:p>
        </p:txBody>
      </p:sp>
      <p:sp>
        <p:nvSpPr>
          <p:cNvPr id="4" name="Title 1"/>
          <p:cNvSpPr txBox="1">
            <a:spLocks/>
          </p:cNvSpPr>
          <p:nvPr/>
        </p:nvSpPr>
        <p:spPr>
          <a:xfrm>
            <a:off x="467544" y="260648"/>
            <a:ext cx="8229600" cy="1143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a:solidFill>
                  <a:srgbClr val="7030A0"/>
                </a:solidFill>
              </a:rPr>
              <a:t>Opportunities</a:t>
            </a:r>
          </a:p>
        </p:txBody>
      </p:sp>
    </p:spTree>
    <p:extLst>
      <p:ext uri="{BB962C8B-B14F-4D97-AF65-F5344CB8AC3E}">
        <p14:creationId xmlns:p14="http://schemas.microsoft.com/office/powerpoint/2010/main" val="261665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a:ln/>
        </p:spPr>
        <p:style>
          <a:lnRef idx="1">
            <a:schemeClr val="accent4"/>
          </a:lnRef>
          <a:fillRef idx="2">
            <a:schemeClr val="accent4"/>
          </a:fillRef>
          <a:effectRef idx="1">
            <a:schemeClr val="accent4"/>
          </a:effectRef>
          <a:fontRef idx="minor">
            <a:schemeClr val="dk1"/>
          </a:fontRef>
        </p:style>
        <p:txBody>
          <a:bodyPr>
            <a:normAutofit/>
          </a:bodyPr>
          <a:lstStyle/>
          <a:p>
            <a:pPr algn="l"/>
            <a:r>
              <a:rPr lang="en-GB" b="1" dirty="0">
                <a:solidFill>
                  <a:srgbClr val="7030A0"/>
                </a:solidFill>
              </a:rPr>
              <a:t>Why arts and culture are important</a:t>
            </a:r>
          </a:p>
        </p:txBody>
      </p:sp>
      <p:sp>
        <p:nvSpPr>
          <p:cNvPr id="4" name="Content Placeholder 3"/>
          <p:cNvSpPr>
            <a:spLocks noGrp="1"/>
          </p:cNvSpPr>
          <p:nvPr>
            <p:ph sz="half" idx="1"/>
          </p:nvPr>
        </p:nvSpPr>
        <p:spPr>
          <a:xfrm>
            <a:off x="457200" y="1600201"/>
            <a:ext cx="5626968" cy="4133056"/>
          </a:xfrm>
          <a:ln>
            <a:noFill/>
          </a:ln>
        </p:spPr>
        <p:txBody>
          <a:bodyPr>
            <a:normAutofit fontScale="70000" lnSpcReduction="20000"/>
          </a:bodyPr>
          <a:lstStyle/>
          <a:p>
            <a:r>
              <a:rPr lang="en-GB" dirty="0">
                <a:solidFill>
                  <a:srgbClr val="002060"/>
                </a:solidFill>
              </a:rPr>
              <a:t>They  have the potential to </a:t>
            </a:r>
          </a:p>
          <a:p>
            <a:pPr marL="0" indent="0">
              <a:buNone/>
            </a:pPr>
            <a:r>
              <a:rPr lang="en-GB" dirty="0">
                <a:solidFill>
                  <a:srgbClr val="002060"/>
                </a:solidFill>
              </a:rPr>
              <a:t>      make connections</a:t>
            </a:r>
          </a:p>
          <a:p>
            <a:r>
              <a:rPr lang="en-GB" dirty="0">
                <a:solidFill>
                  <a:srgbClr val="002060"/>
                </a:solidFill>
              </a:rPr>
              <a:t>Develop voice and agency</a:t>
            </a:r>
          </a:p>
          <a:p>
            <a:r>
              <a:rPr lang="en-GB" dirty="0">
                <a:solidFill>
                  <a:srgbClr val="002060"/>
                </a:solidFill>
              </a:rPr>
              <a:t>Rehearse ideas</a:t>
            </a:r>
          </a:p>
          <a:p>
            <a:r>
              <a:rPr lang="en-GB" dirty="0">
                <a:solidFill>
                  <a:srgbClr val="002060"/>
                </a:solidFill>
              </a:rPr>
              <a:t>Communicate meaning</a:t>
            </a:r>
          </a:p>
          <a:p>
            <a:r>
              <a:rPr lang="en-GB" dirty="0">
                <a:solidFill>
                  <a:srgbClr val="002060"/>
                </a:solidFill>
              </a:rPr>
              <a:t>Encourage reflection</a:t>
            </a:r>
          </a:p>
          <a:p>
            <a:r>
              <a:rPr lang="en-GB" dirty="0">
                <a:solidFill>
                  <a:srgbClr val="002060"/>
                </a:solidFill>
              </a:rPr>
              <a:t>Engage emotions and empathy</a:t>
            </a:r>
          </a:p>
          <a:p>
            <a:r>
              <a:rPr lang="en-GB" dirty="0">
                <a:solidFill>
                  <a:srgbClr val="002060"/>
                </a:solidFill>
              </a:rPr>
              <a:t>Encourage imagination</a:t>
            </a:r>
          </a:p>
          <a:p>
            <a:r>
              <a:rPr lang="en-GB" dirty="0">
                <a:solidFill>
                  <a:srgbClr val="002060"/>
                </a:solidFill>
              </a:rPr>
              <a:t>Challenge and disrupt</a:t>
            </a:r>
          </a:p>
          <a:p>
            <a:r>
              <a:rPr lang="en-GB" dirty="0">
                <a:solidFill>
                  <a:srgbClr val="002060"/>
                </a:solidFill>
              </a:rPr>
              <a:t>Encourage interaction</a:t>
            </a:r>
          </a:p>
          <a:p>
            <a:r>
              <a:rPr lang="en-GB" dirty="0">
                <a:solidFill>
                  <a:srgbClr val="002060"/>
                </a:solidFill>
              </a:rPr>
              <a:t>Encourage creative thinking</a:t>
            </a:r>
          </a:p>
          <a:p>
            <a:r>
              <a:rPr lang="en-GB" dirty="0">
                <a:solidFill>
                  <a:srgbClr val="002060"/>
                </a:solidFill>
              </a:rPr>
              <a:t>Influence mood</a:t>
            </a:r>
          </a:p>
          <a:p>
            <a:pPr marL="0" indent="0">
              <a:buNone/>
            </a:pPr>
            <a:endParaRPr lang="en-GB" sz="2000" i="1" dirty="0">
              <a:solidFill>
                <a:srgbClr val="002060"/>
              </a:solidFill>
            </a:endParaRPr>
          </a:p>
          <a:p>
            <a:pPr marL="0" indent="0">
              <a:buNone/>
            </a:pPr>
            <a:r>
              <a:rPr lang="en-GB" sz="2000" i="1" dirty="0">
                <a:solidFill>
                  <a:srgbClr val="002060"/>
                </a:solidFill>
              </a:rPr>
              <a:t>Arts and Kindness 2012, People United Publishing</a:t>
            </a:r>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64088" y="1641298"/>
            <a:ext cx="3500140" cy="38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36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10000"/>
          </a:bodyPr>
          <a:lstStyle/>
          <a:p>
            <a:r>
              <a:rPr lang="en-GB" i="1" dirty="0">
                <a:solidFill>
                  <a:srgbClr val="002060"/>
                </a:solidFill>
              </a:rPr>
              <a:t>Children and Young People Arts engagement in schools can improve social and emotional wellbeing in pupils.</a:t>
            </a:r>
          </a:p>
          <a:p>
            <a:r>
              <a:rPr lang="en-GB" dirty="0">
                <a:solidFill>
                  <a:srgbClr val="002060"/>
                </a:solidFill>
              </a:rPr>
              <a:t>Community-based arts activities help children and young people explore identities, build confidence and increase coping strategies.</a:t>
            </a:r>
          </a:p>
          <a:p>
            <a:r>
              <a:rPr lang="en-GB" i="1" dirty="0">
                <a:solidFill>
                  <a:srgbClr val="002060"/>
                </a:solidFill>
              </a:rPr>
              <a:t>Creative activity undertaken outside of work can hasten recovery from work strain and enhance work-related performance.</a:t>
            </a:r>
          </a:p>
          <a:p>
            <a:r>
              <a:rPr lang="en-GB" dirty="0">
                <a:solidFill>
                  <a:srgbClr val="002060"/>
                </a:solidFill>
              </a:rPr>
              <a:t>There is evidence that arts engagement should be thoughts of as an integral part of healthy ageing. </a:t>
            </a:r>
          </a:p>
          <a:p>
            <a:endParaRPr lang="en-GB" dirty="0">
              <a:solidFill>
                <a:srgbClr val="002060"/>
              </a:solidFill>
            </a:endParaRPr>
          </a:p>
        </p:txBody>
      </p:sp>
      <p:sp>
        <p:nvSpPr>
          <p:cNvPr id="7"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b="1" dirty="0">
                <a:solidFill>
                  <a:schemeClr val="tx2"/>
                </a:solidFill>
              </a:rPr>
              <a:t>All Party Parliamentary Group on  Arts, Health and Wellbeing June 2017</a:t>
            </a:r>
          </a:p>
        </p:txBody>
      </p:sp>
    </p:spTree>
    <p:extLst>
      <p:ext uri="{BB962C8B-B14F-4D97-AF65-F5344CB8AC3E}">
        <p14:creationId xmlns:p14="http://schemas.microsoft.com/office/powerpoint/2010/main" val="173083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b="1" dirty="0">
                <a:solidFill>
                  <a:srgbClr val="7030A0"/>
                </a:solidFill>
              </a:rPr>
              <a:t>Libraries, deprivation and arts and culture</a:t>
            </a:r>
          </a:p>
        </p:txBody>
      </p:sp>
      <p:sp>
        <p:nvSpPr>
          <p:cNvPr id="3" name="Content Placeholder 2"/>
          <p:cNvSpPr>
            <a:spLocks noGrp="1"/>
          </p:cNvSpPr>
          <p:nvPr>
            <p:ph idx="1"/>
          </p:nvPr>
        </p:nvSpPr>
        <p:spPr/>
        <p:txBody>
          <a:bodyPr>
            <a:normAutofit fontScale="62500" lnSpcReduction="20000"/>
          </a:bodyPr>
          <a:lstStyle/>
          <a:p>
            <a:pPr marL="0" indent="0">
              <a:buNone/>
            </a:pPr>
            <a:r>
              <a:rPr lang="en-GB" dirty="0">
                <a:solidFill>
                  <a:srgbClr val="002060"/>
                </a:solidFill>
                <a:latin typeface="Arial" panose="020B0604020202020204" pitchFamily="34" charset="0"/>
                <a:cs typeface="Arial" panose="020B0604020202020204" pitchFamily="34" charset="0"/>
              </a:rPr>
              <a:t>Those who  take part in arts and culture tend to be the most well-off with one notable exception – library use. Library use is the only form of  arts and cultural  participation in England where levels of socio-economic deprivation make little significant difference, for all other types of arts and cultural participation ,those living in the most deprived areas are least likely to participate. </a:t>
            </a:r>
          </a:p>
          <a:p>
            <a:pPr marL="0" indent="0">
              <a:buNone/>
            </a:pPr>
            <a:endParaRPr lang="en-GB" dirty="0">
              <a:solidFill>
                <a:srgbClr val="002060"/>
              </a:solidFill>
              <a:latin typeface="Arial" panose="020B0604020202020204" pitchFamily="34" charset="0"/>
              <a:cs typeface="Arial" panose="020B0604020202020204" pitchFamily="34" charset="0"/>
            </a:endParaRPr>
          </a:p>
          <a:p>
            <a:pPr marL="0" indent="0">
              <a:buNone/>
            </a:pPr>
            <a:r>
              <a:rPr lang="en-GB" dirty="0">
                <a:solidFill>
                  <a:srgbClr val="002060"/>
                </a:solidFill>
                <a:latin typeface="Arial" panose="020B0604020202020204" pitchFamily="34" charset="0"/>
                <a:cs typeface="Arial" panose="020B0604020202020204" pitchFamily="34" charset="0"/>
              </a:rPr>
              <a:t>Added to this, we know  that when children from low-income families do take part in arts activities, especially at school, they are three times more likely to go and to get a degree. In other words for the least well  off, culture can be a route to opportunity and libraries are a route to culture </a:t>
            </a:r>
          </a:p>
          <a:p>
            <a:pPr marL="0" indent="0">
              <a:buNone/>
            </a:pPr>
            <a:endParaRPr lang="en-GB" dirty="0">
              <a:solidFill>
                <a:srgbClr val="002060"/>
              </a:solidFill>
              <a:latin typeface="Arial" panose="020B0604020202020204" pitchFamily="34" charset="0"/>
              <a:cs typeface="Arial" panose="020B0604020202020204" pitchFamily="34" charset="0"/>
            </a:endParaRPr>
          </a:p>
          <a:p>
            <a:pPr marL="0" indent="0">
              <a:buNone/>
            </a:pPr>
            <a:r>
              <a:rPr lang="en-GB" i="1" dirty="0">
                <a:solidFill>
                  <a:srgbClr val="002060"/>
                </a:solidFill>
              </a:rPr>
              <a:t>Rewriting the story: the contribution of public libraries to  place-shaping- a report by Shared Intelligence for Arts Council England July 2017</a:t>
            </a:r>
          </a:p>
        </p:txBody>
      </p:sp>
    </p:spTree>
    <p:extLst>
      <p:ext uri="{BB962C8B-B14F-4D97-AF65-F5344CB8AC3E}">
        <p14:creationId xmlns:p14="http://schemas.microsoft.com/office/powerpoint/2010/main" val="296670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4000" b="1" dirty="0">
                <a:solidFill>
                  <a:srgbClr val="002060"/>
                </a:solidFill>
              </a:rPr>
            </a:br>
            <a:r>
              <a:rPr lang="en-GB" sz="4000" b="1" dirty="0">
                <a:solidFill>
                  <a:srgbClr val="7030A0"/>
                </a:solidFill>
              </a:rPr>
              <a:t>Creative education is central to our nation's future success</a:t>
            </a:r>
            <a:br>
              <a:rPr lang="en-GB" dirty="0">
                <a:solidFill>
                  <a:schemeClr val="accent4">
                    <a:lumMod val="75000"/>
                  </a:schemeClr>
                </a:solidFill>
              </a:rPr>
            </a:br>
            <a:endParaRPr lang="en-GB" dirty="0">
              <a:solidFill>
                <a:schemeClr val="accent4">
                  <a:lumMod val="75000"/>
                </a:schemeClr>
              </a:solidFill>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GB" dirty="0">
                <a:solidFill>
                  <a:srgbClr val="002060"/>
                </a:solidFill>
              </a:rPr>
              <a:t>“Everybody wants their kids to be numerate and literate but if you can't use your imagination and can't solve problems you are sadly lacking in key skills for life and work, never mind the joy of using your creativity for a better life.”</a:t>
            </a:r>
          </a:p>
          <a:p>
            <a:pPr marL="0" indent="0">
              <a:buNone/>
            </a:pPr>
            <a:endParaRPr lang="en-GB" sz="2000" i="1" dirty="0">
              <a:solidFill>
                <a:srgbClr val="002060"/>
              </a:solidFill>
            </a:endParaRPr>
          </a:p>
          <a:p>
            <a:pPr marL="0" indent="0">
              <a:buNone/>
            </a:pPr>
            <a:r>
              <a:rPr lang="en-GB" sz="2000" i="1" dirty="0">
                <a:solidFill>
                  <a:srgbClr val="002060"/>
                </a:solidFill>
              </a:rPr>
              <a:t>	Sir John Sorrell outgoing chair of the Creative Industries Federation 	May 2017</a:t>
            </a:r>
          </a:p>
        </p:txBody>
      </p:sp>
    </p:spTree>
    <p:extLst>
      <p:ext uri="{BB962C8B-B14F-4D97-AF65-F5344CB8AC3E}">
        <p14:creationId xmlns:p14="http://schemas.microsoft.com/office/powerpoint/2010/main" val="410366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accent4"/>
          </a:lnRef>
          <a:fillRef idx="2">
            <a:schemeClr val="accent4"/>
          </a:fillRef>
          <a:effectRef idx="1">
            <a:schemeClr val="accent4"/>
          </a:effectRef>
          <a:fontRef idx="minor">
            <a:schemeClr val="dk1"/>
          </a:fontRef>
        </p:style>
        <p:txBody>
          <a:bodyPr>
            <a:normAutofit/>
          </a:bodyPr>
          <a:lstStyle/>
          <a:p>
            <a:r>
              <a:rPr lang="en-GB" sz="6700" b="1" dirty="0">
                <a:solidFill>
                  <a:srgbClr val="7030A0"/>
                </a:solidFill>
              </a:rPr>
              <a:t>Creative industries</a:t>
            </a:r>
            <a:endParaRPr lang="en-GB" sz="9600" dirty="0">
              <a:solidFill>
                <a:srgbClr val="7030A0"/>
              </a:solidFill>
            </a:endParaRPr>
          </a:p>
        </p:txBody>
      </p:sp>
      <p:sp>
        <p:nvSpPr>
          <p:cNvPr id="3" name="Content Placeholder 2"/>
          <p:cNvSpPr>
            <a:spLocks noGrp="1"/>
          </p:cNvSpPr>
          <p:nvPr>
            <p:ph idx="1"/>
          </p:nvPr>
        </p:nvSpPr>
        <p:spPr>
          <a:xfrm>
            <a:off x="457200" y="1600201"/>
            <a:ext cx="3178696" cy="4061048"/>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GB" sz="5400" dirty="0">
                <a:solidFill>
                  <a:srgbClr val="7030A0"/>
                </a:solidFill>
              </a:rPr>
              <a:t>£84.7 billion per year and growing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132856"/>
            <a:ext cx="4944762" cy="294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78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b="1" dirty="0">
                <a:solidFill>
                  <a:srgbClr val="7030A0"/>
                </a:solidFill>
              </a:rPr>
              <a:t>Film</a:t>
            </a:r>
            <a:endParaRPr lang="en-GB" sz="8000" dirty="0"/>
          </a:p>
        </p:txBody>
      </p:sp>
      <p:sp>
        <p:nvSpPr>
          <p:cNvPr id="3" name="Content Placeholder 2"/>
          <p:cNvSpPr>
            <a:spLocks noGrp="1"/>
          </p:cNvSpPr>
          <p:nvPr>
            <p:ph idx="1"/>
          </p:nvPr>
        </p:nvSpPr>
        <p:spPr>
          <a:xfrm>
            <a:off x="457200" y="1916831"/>
            <a:ext cx="8229600" cy="3312369"/>
          </a:xfrm>
        </p:spPr>
        <p:txBody>
          <a:bodyPr>
            <a:normAutofit/>
          </a:bodyPr>
          <a:lstStyle/>
          <a:p>
            <a:pPr marL="0" indent="0">
              <a:buNone/>
            </a:pPr>
            <a:r>
              <a:rPr lang="en-GB" sz="5400" b="1" dirty="0">
                <a:solidFill>
                  <a:srgbClr val="7030A0"/>
                </a:solidFill>
              </a:rPr>
              <a:t>librariesconnected.org.uk/</a:t>
            </a:r>
          </a:p>
          <a:p>
            <a:pPr marL="0" indent="0">
              <a:buNone/>
            </a:pPr>
            <a:r>
              <a:rPr lang="en-GB" sz="5400" b="1" dirty="0">
                <a:solidFill>
                  <a:srgbClr val="7030A0"/>
                </a:solidFill>
              </a:rPr>
              <a:t>universal-offers/culture</a:t>
            </a:r>
          </a:p>
          <a:p>
            <a:pPr marL="0" indent="0">
              <a:buNone/>
            </a:pPr>
            <a:r>
              <a:rPr lang="en-GB" sz="5400" b="1" dirty="0">
                <a:solidFill>
                  <a:srgbClr val="7030A0"/>
                </a:solidFill>
              </a:rPr>
              <a:t>#</a:t>
            </a:r>
            <a:r>
              <a:rPr lang="en-GB" sz="5400" b="1" dirty="0" err="1">
                <a:solidFill>
                  <a:srgbClr val="7030A0"/>
                </a:solidFill>
              </a:rPr>
              <a:t>LibsCulture</a:t>
            </a:r>
            <a:endParaRPr lang="en-GB" sz="5400" b="1" dirty="0">
              <a:solidFill>
                <a:srgbClr val="7030A0"/>
              </a:solidFill>
            </a:endParaRPr>
          </a:p>
          <a:p>
            <a:endParaRPr lang="en-GB" dirty="0"/>
          </a:p>
        </p:txBody>
      </p:sp>
    </p:spTree>
    <p:extLst>
      <p:ext uri="{BB962C8B-B14F-4D97-AF65-F5344CB8AC3E}">
        <p14:creationId xmlns:p14="http://schemas.microsoft.com/office/powerpoint/2010/main" val="143052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8000" b="1" dirty="0">
                <a:solidFill>
                  <a:srgbClr val="7030A0"/>
                </a:solidFill>
              </a:rPr>
              <a:t>Culture Offer </a:t>
            </a:r>
            <a:r>
              <a:rPr lang="en-GB" sz="8000" dirty="0">
                <a:solidFill>
                  <a:srgbClr val="7030A0"/>
                </a:solidFill>
              </a:rPr>
              <a:t>Launched Autumn 2017</a:t>
            </a:r>
          </a:p>
        </p:txBody>
      </p:sp>
    </p:spTree>
    <p:extLst>
      <p:ext uri="{BB962C8B-B14F-4D97-AF65-F5344CB8AC3E}">
        <p14:creationId xmlns:p14="http://schemas.microsoft.com/office/powerpoint/2010/main" val="60121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57384"/>
            <a:ext cx="8424936" cy="5403642"/>
          </a:xfrm>
        </p:spPr>
      </p:pic>
    </p:spTree>
    <p:extLst>
      <p:ext uri="{BB962C8B-B14F-4D97-AF65-F5344CB8AC3E}">
        <p14:creationId xmlns:p14="http://schemas.microsoft.com/office/powerpoint/2010/main" val="176833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260648"/>
            <a:ext cx="8229600" cy="5256584"/>
          </a:xfrm>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endParaRPr lang="en-GB" sz="3900" dirty="0">
              <a:solidFill>
                <a:srgbClr val="002060"/>
              </a:solidFill>
              <a:latin typeface="Arial" panose="020B0604020202020204" pitchFamily="34" charset="0"/>
              <a:cs typeface="Arial" panose="020B0604020202020204" pitchFamily="34" charset="0"/>
            </a:endParaRPr>
          </a:p>
          <a:p>
            <a:pPr marL="0" indent="0">
              <a:buNone/>
            </a:pPr>
            <a:r>
              <a:rPr lang="en-GB" sz="3900" dirty="0">
                <a:solidFill>
                  <a:srgbClr val="002060"/>
                </a:solidFill>
                <a:cs typeface="Arial" panose="020B0604020202020204" pitchFamily="34" charset="0"/>
              </a:rPr>
              <a:t>Although public libraries in some countries have experienced a decrease in the number of loans over the past few years, they have intensified their role as central cultural and public spaces.</a:t>
            </a:r>
          </a:p>
          <a:p>
            <a:pPr marL="0" indent="0">
              <a:buNone/>
            </a:pPr>
            <a:r>
              <a:rPr lang="en-GB" sz="3900" dirty="0">
                <a:solidFill>
                  <a:srgbClr val="002060"/>
                </a:solidFill>
                <a:cs typeface="Arial" panose="020B0604020202020204" pitchFamily="34" charset="0"/>
              </a:rPr>
              <a:t>In many countries libraries are the most frequented cultural institutions, sometimes having more visits that national football leagues</a:t>
            </a:r>
          </a:p>
          <a:p>
            <a:pPr marL="0" indent="0">
              <a:buNone/>
            </a:pPr>
            <a:r>
              <a:rPr lang="en-GB" sz="2200" i="1" dirty="0">
                <a:cs typeface="Arial" panose="020B0604020202020204" pitchFamily="34" charset="0"/>
              </a:rPr>
              <a:t>Committee on Culture and Education, European Parliament (2016)</a:t>
            </a:r>
          </a:p>
        </p:txBody>
      </p:sp>
    </p:spTree>
    <p:extLst>
      <p:ext uri="{BB962C8B-B14F-4D97-AF65-F5344CB8AC3E}">
        <p14:creationId xmlns:p14="http://schemas.microsoft.com/office/powerpoint/2010/main" val="144452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600" b="1" dirty="0">
                <a:solidFill>
                  <a:srgbClr val="7030A0"/>
                </a:solidFill>
              </a:rPr>
              <a:t>UNESCO Public Library Manifesto 1994</a:t>
            </a:r>
          </a:p>
        </p:txBody>
      </p:sp>
      <p:sp>
        <p:nvSpPr>
          <p:cNvPr id="3" name="Content Placeholder 2"/>
          <p:cNvSpPr>
            <a:spLocks noGrp="1"/>
          </p:cNvSpPr>
          <p:nvPr>
            <p:ph idx="1"/>
          </p:nvPr>
        </p:nvSpPr>
        <p:spPr>
          <a:ln>
            <a:solidFill>
              <a:srgbClr val="0070C0"/>
            </a:solidFill>
          </a:ln>
        </p:spPr>
        <p:txBody>
          <a:bodyPr>
            <a:normAutofit/>
          </a:bodyPr>
          <a:lstStyle/>
          <a:p>
            <a:r>
              <a:rPr lang="en-GB" sz="4000" dirty="0"/>
              <a:t>UNESCO articulates a belief in public libraries a living force for education, culture and information and an essential agent for fostering peace and spiritual welfare through the minds of men and women</a:t>
            </a:r>
          </a:p>
          <a:p>
            <a:endParaRPr lang="en-GB" sz="4000" dirty="0"/>
          </a:p>
        </p:txBody>
      </p:sp>
    </p:spTree>
    <p:extLst>
      <p:ext uri="{BB962C8B-B14F-4D97-AF65-F5344CB8AC3E}">
        <p14:creationId xmlns:p14="http://schemas.microsoft.com/office/powerpoint/2010/main" val="212731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br>
              <a:rPr lang="en-GB" sz="3200" dirty="0"/>
            </a:br>
            <a:r>
              <a:rPr lang="en-GB" sz="3200" b="1" dirty="0">
                <a:solidFill>
                  <a:srgbClr val="7030A0"/>
                </a:solidFill>
              </a:rPr>
              <a:t>Speaking volumes the impact of public libraries on wellbeing) Carnegie UK Trust</a:t>
            </a:r>
            <a:br>
              <a:rPr lang="en-GB" sz="3200" b="1" dirty="0">
                <a:solidFill>
                  <a:srgbClr val="7030A0"/>
                </a:solidFill>
              </a:rPr>
            </a:br>
            <a:endParaRPr lang="en-GB" sz="3200" b="1" dirty="0">
              <a:solidFill>
                <a:srgbClr val="7030A0"/>
              </a:solidFill>
            </a:endParaRPr>
          </a:p>
        </p:txBody>
      </p:sp>
      <p:sp>
        <p:nvSpPr>
          <p:cNvPr id="3" name="Content Placeholder 2"/>
          <p:cNvSpPr>
            <a:spLocks noGrp="1"/>
          </p:cNvSpPr>
          <p:nvPr>
            <p:ph idx="1"/>
          </p:nvPr>
        </p:nvSpPr>
        <p:spPr>
          <a:ln>
            <a:solidFill>
              <a:srgbClr val="0070C0"/>
            </a:solidFill>
          </a:ln>
        </p:spPr>
        <p:txBody>
          <a:bodyPr>
            <a:normAutofit fontScale="92500" lnSpcReduction="20000"/>
          </a:bodyPr>
          <a:lstStyle/>
          <a:p>
            <a:pPr marL="0" indent="0">
              <a:buNone/>
            </a:pPr>
            <a:r>
              <a:rPr lang="en-GB" dirty="0">
                <a:solidFill>
                  <a:srgbClr val="002060"/>
                </a:solidFill>
              </a:rPr>
              <a:t>Libraries are spaces in which people can be creative, where groups can meet to pursue a shared interest in arts and crafts, or where they can explore new ways of communicating using new technology, music or other art forms. They can be venues for concerts, exhibitions or performances, attracting new audiences. They support self expression in places where there are no other options. Their local history collections are at the heart of communities defining themselves.</a:t>
            </a:r>
          </a:p>
          <a:p>
            <a:endParaRPr lang="en-GB" dirty="0"/>
          </a:p>
        </p:txBody>
      </p:sp>
    </p:spTree>
    <p:extLst>
      <p:ext uri="{BB962C8B-B14F-4D97-AF65-F5344CB8AC3E}">
        <p14:creationId xmlns:p14="http://schemas.microsoft.com/office/powerpoint/2010/main" val="68320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3600" b="1" dirty="0">
                <a:solidFill>
                  <a:srgbClr val="7030A0"/>
                </a:solidFill>
              </a:rPr>
              <a:t>Culture Offer:  Survey of SCL members 2017 </a:t>
            </a:r>
            <a:br>
              <a:rPr lang="en-GB" sz="3600" b="1" dirty="0"/>
            </a:br>
            <a:endParaRPr lang="en-GB" sz="3600" b="1" dirty="0"/>
          </a:p>
        </p:txBody>
      </p:sp>
      <p:sp>
        <p:nvSpPr>
          <p:cNvPr id="3" name="Content Placeholder 2"/>
          <p:cNvSpPr>
            <a:spLocks noGrp="1"/>
          </p:cNvSpPr>
          <p:nvPr>
            <p:ph idx="1"/>
          </p:nvPr>
        </p:nvSpPr>
        <p:spPr>
          <a:xfrm>
            <a:off x="683568" y="1412776"/>
            <a:ext cx="7992888" cy="439248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GB" dirty="0">
                <a:solidFill>
                  <a:srgbClr val="002060"/>
                </a:solidFill>
                <a:cs typeface="Arial" panose="020B0604020202020204" pitchFamily="34" charset="0"/>
              </a:rPr>
              <a:t>94% of library services said they provide the space for people to experience cultural  activities in their libraries</a:t>
            </a:r>
          </a:p>
          <a:p>
            <a:r>
              <a:rPr lang="en-GB" dirty="0">
                <a:solidFill>
                  <a:srgbClr val="002060"/>
                </a:solidFill>
                <a:cs typeface="Arial" panose="020B0604020202020204" pitchFamily="34" charset="0"/>
              </a:rPr>
              <a:t>81% of libraries services said they had a partnership in  place with the arts, museums and galleries sector</a:t>
            </a:r>
          </a:p>
          <a:p>
            <a:r>
              <a:rPr lang="en-GB" dirty="0">
                <a:solidFill>
                  <a:srgbClr val="002060"/>
                </a:solidFill>
                <a:cs typeface="Arial" panose="020B0604020202020204" pitchFamily="34" charset="0"/>
              </a:rPr>
              <a:t>40% have cultural  education partnerships and digital partnerships in place</a:t>
            </a:r>
          </a:p>
          <a:p>
            <a:r>
              <a:rPr lang="en-GB" dirty="0">
                <a:solidFill>
                  <a:srgbClr val="002060"/>
                </a:solidFill>
                <a:cs typeface="Arial" panose="020B0604020202020204" pitchFamily="34" charset="0"/>
              </a:rPr>
              <a:t>26% reported economic partnerships with creative businesses</a:t>
            </a:r>
          </a:p>
          <a:p>
            <a:pPr marL="0" indent="0">
              <a:buNone/>
            </a:pPr>
            <a:endParaRPr lang="en-GB" dirty="0">
              <a:solidFill>
                <a:srgbClr val="002060"/>
              </a:solidFill>
              <a:cs typeface="Arial" panose="020B0604020202020204" pitchFamily="34" charset="0"/>
            </a:endParaRPr>
          </a:p>
        </p:txBody>
      </p:sp>
    </p:spTree>
    <p:extLst>
      <p:ext uri="{BB962C8B-B14F-4D97-AF65-F5344CB8AC3E}">
        <p14:creationId xmlns:p14="http://schemas.microsoft.com/office/powerpoint/2010/main" val="51354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en-GB" sz="4000" b="1" dirty="0">
                <a:solidFill>
                  <a:srgbClr val="7030A0"/>
                </a:solidFill>
              </a:rPr>
              <a:t>The Culture Offer</a:t>
            </a:r>
          </a:p>
        </p:txBody>
      </p:sp>
      <p:sp>
        <p:nvSpPr>
          <p:cNvPr id="4" name="Text Placeholder 3"/>
          <p:cNvSpPr>
            <a:spLocks noGrp="1"/>
          </p:cNvSpPr>
          <p:nvPr>
            <p:ph type="body" idx="1"/>
          </p:nvPr>
        </p:nvSpPr>
        <p:spPr/>
        <p:txBody>
          <a:bodyPr/>
          <a:lstStyle/>
          <a:p>
            <a:r>
              <a:rPr lang="en-GB" dirty="0"/>
              <a:t>Core</a:t>
            </a:r>
          </a:p>
        </p:txBody>
      </p:sp>
      <p:sp>
        <p:nvSpPr>
          <p:cNvPr id="3" name="Content Placeholder 2"/>
          <p:cNvSpPr>
            <a:spLocks noGrp="1"/>
          </p:cNvSpPr>
          <p:nvPr>
            <p:ph sz="half" idx="2"/>
          </p:nvPr>
        </p:nvSpPr>
        <p:spPr>
          <a:ln>
            <a:solidFill>
              <a:srgbClr val="002060"/>
            </a:solidFill>
          </a:ln>
        </p:spPr>
        <p:txBody>
          <a:bodyPr>
            <a:normAutofit fontScale="92500" lnSpcReduction="20000"/>
          </a:bodyPr>
          <a:lstStyle/>
          <a:p>
            <a:r>
              <a:rPr lang="en-GB" dirty="0">
                <a:solidFill>
                  <a:schemeClr val="accent1">
                    <a:lumMod val="50000"/>
                  </a:schemeClr>
                </a:solidFill>
              </a:rPr>
              <a:t>To offer quality and diverse cultural experiences in public libraries</a:t>
            </a:r>
          </a:p>
          <a:p>
            <a:r>
              <a:rPr lang="en-GB" dirty="0">
                <a:solidFill>
                  <a:schemeClr val="accent1">
                    <a:lumMod val="50000"/>
                  </a:schemeClr>
                </a:solidFill>
              </a:rPr>
              <a:t>To collaborate with arts and cultural organisations to reach local communities and people who do not usually participate in the arts</a:t>
            </a:r>
          </a:p>
          <a:p>
            <a:r>
              <a:rPr lang="en-GB" dirty="0">
                <a:solidFill>
                  <a:schemeClr val="accent1">
                    <a:lumMod val="50000"/>
                  </a:schemeClr>
                </a:solidFill>
              </a:rPr>
              <a:t>To ensure children, young people and their families are able to take part in a wide range of cultural experiences</a:t>
            </a:r>
          </a:p>
          <a:p>
            <a:endParaRPr lang="en-GB" dirty="0"/>
          </a:p>
        </p:txBody>
      </p:sp>
      <p:sp>
        <p:nvSpPr>
          <p:cNvPr id="5" name="Text Placeholder 4"/>
          <p:cNvSpPr>
            <a:spLocks noGrp="1"/>
          </p:cNvSpPr>
          <p:nvPr>
            <p:ph type="body" sz="quarter" idx="3"/>
          </p:nvPr>
        </p:nvSpPr>
        <p:spPr/>
        <p:txBody>
          <a:bodyPr/>
          <a:lstStyle/>
          <a:p>
            <a:r>
              <a:rPr lang="en-GB" dirty="0"/>
              <a:t>Stretch</a:t>
            </a:r>
          </a:p>
        </p:txBody>
      </p:sp>
      <p:sp>
        <p:nvSpPr>
          <p:cNvPr id="6" name="Content Placeholder 5"/>
          <p:cNvSpPr>
            <a:spLocks noGrp="1"/>
          </p:cNvSpPr>
          <p:nvPr>
            <p:ph sz="quarter" idx="4"/>
          </p:nvPr>
        </p:nvSpPr>
        <p:spPr>
          <a:ln>
            <a:solidFill>
              <a:schemeClr val="tx1"/>
            </a:solidFill>
          </a:ln>
        </p:spPr>
        <p:txBody>
          <a:bodyPr>
            <a:normAutofit fontScale="92500" lnSpcReduction="10000"/>
          </a:bodyPr>
          <a:lstStyle/>
          <a:p>
            <a:r>
              <a:rPr lang="en-GB" dirty="0">
                <a:solidFill>
                  <a:srgbClr val="002060"/>
                </a:solidFill>
              </a:rPr>
              <a:t>People see libraries as local creative hubs where exploration, experimentation, creative making are encouraged</a:t>
            </a:r>
          </a:p>
          <a:p>
            <a:r>
              <a:rPr lang="en-GB" dirty="0">
                <a:solidFill>
                  <a:srgbClr val="002060"/>
                </a:solidFill>
              </a:rPr>
              <a:t>A wider range of cultural experiences are offered </a:t>
            </a:r>
          </a:p>
          <a:p>
            <a:r>
              <a:rPr lang="en-GB" dirty="0">
                <a:solidFill>
                  <a:srgbClr val="002060"/>
                </a:solidFill>
              </a:rPr>
              <a:t>Cultural leadership</a:t>
            </a:r>
          </a:p>
          <a:p>
            <a:r>
              <a:rPr lang="en-GB" dirty="0">
                <a:solidFill>
                  <a:srgbClr val="002060"/>
                </a:solidFill>
              </a:rPr>
              <a:t>Libraries partner with the professional and emerging arts sector</a:t>
            </a:r>
            <a:endParaRPr lang="en-GB" dirty="0"/>
          </a:p>
          <a:p>
            <a:endParaRPr lang="en-GB" dirty="0"/>
          </a:p>
        </p:txBody>
      </p:sp>
    </p:spTree>
    <p:extLst>
      <p:ext uri="{BB962C8B-B14F-4D97-AF65-F5344CB8AC3E}">
        <p14:creationId xmlns:p14="http://schemas.microsoft.com/office/powerpoint/2010/main" val="312229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a:bodyPr>
          <a:lstStyle/>
          <a:p>
            <a:r>
              <a:rPr lang="en-GB" dirty="0">
                <a:solidFill>
                  <a:srgbClr val="002060"/>
                </a:solidFill>
              </a:rPr>
              <a:t>Service–wide – not expected that every library will deliver it all</a:t>
            </a:r>
          </a:p>
          <a:p>
            <a:r>
              <a:rPr lang="en-GB" dirty="0">
                <a:solidFill>
                  <a:srgbClr val="002060"/>
                </a:solidFill>
              </a:rPr>
              <a:t>New regional and national partnerships and opportunities to programme events, including touring– economies of scale with local flexibility</a:t>
            </a:r>
          </a:p>
          <a:p>
            <a:r>
              <a:rPr lang="en-GB" dirty="0">
                <a:solidFill>
                  <a:srgbClr val="002060"/>
                </a:solidFill>
              </a:rPr>
              <a:t>Targeted projects for groups who do not engage with arts and culture</a:t>
            </a:r>
          </a:p>
          <a:p>
            <a:r>
              <a:rPr lang="en-GB" dirty="0">
                <a:solidFill>
                  <a:srgbClr val="002060"/>
                </a:solidFill>
              </a:rPr>
              <a:t>Cultural volunteering opportunities in libraries</a:t>
            </a:r>
          </a:p>
        </p:txBody>
      </p:sp>
      <p:sp>
        <p:nvSpPr>
          <p:cNvPr id="9"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GB" sz="4900" b="1" dirty="0">
                <a:solidFill>
                  <a:srgbClr val="002060"/>
                </a:solidFill>
              </a:rPr>
            </a:br>
            <a:r>
              <a:rPr lang="en-GB" sz="6000" b="1" dirty="0">
                <a:solidFill>
                  <a:srgbClr val="7030A0"/>
                </a:solidFill>
              </a:rPr>
              <a:t>How it will work</a:t>
            </a:r>
            <a:br>
              <a:rPr lang="en-GB" sz="3600" dirty="0">
                <a:solidFill>
                  <a:srgbClr val="7030A0"/>
                </a:solidFill>
              </a:rPr>
            </a:br>
            <a:endParaRPr lang="en-GB" sz="3600" dirty="0">
              <a:solidFill>
                <a:srgbClr val="7030A0"/>
              </a:solidFill>
            </a:endParaRPr>
          </a:p>
        </p:txBody>
      </p:sp>
    </p:spTree>
    <p:extLst>
      <p:ext uri="{BB962C8B-B14F-4D97-AF65-F5344CB8AC3E}">
        <p14:creationId xmlns:p14="http://schemas.microsoft.com/office/powerpoint/2010/main" val="2581483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900</Words>
  <Application>Microsoft Office PowerPoint</Application>
  <PresentationFormat>On-screen Show (4:3)</PresentationFormat>
  <Paragraphs>116</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UNESCO Public Library Manifesto 1994</vt:lpstr>
      <vt:lpstr> Speaking volumes the impact of public libraries on wellbeing) Carnegie UK Trust </vt:lpstr>
      <vt:lpstr> Culture Offer:  Survey of SCL members 2017  </vt:lpstr>
      <vt:lpstr>The Culture Offer</vt:lpstr>
      <vt:lpstr> How it will work </vt:lpstr>
      <vt:lpstr>Values underpinning the offer</vt:lpstr>
      <vt:lpstr> Culture offer plans for the next 4 years </vt:lpstr>
      <vt:lpstr>Opportunities</vt:lpstr>
      <vt:lpstr>         Libraries contributing to local place making/ economy. The Warwick  Commission in 2015 identified the following issues for art and culture: localism diversity participation gap  the need to focus outside of London all of which libraries can  support</vt:lpstr>
      <vt:lpstr>Why arts and culture are important</vt:lpstr>
      <vt:lpstr>All Party Parliamentary Group on  Arts, Health and Wellbeing June 2017</vt:lpstr>
      <vt:lpstr>Libraries, deprivation and arts and culture</vt:lpstr>
      <vt:lpstr> Creative education is central to our nation's future success </vt:lpstr>
      <vt:lpstr>Creative industries</vt:lpstr>
      <vt:lpstr>Film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Drakard</dc:creator>
  <cp:lastModifiedBy>Marsha Lowe</cp:lastModifiedBy>
  <cp:revision>75</cp:revision>
  <cp:lastPrinted>2017-12-28T10:37:31Z</cp:lastPrinted>
  <dcterms:created xsi:type="dcterms:W3CDTF">2016-01-21T15:23:25Z</dcterms:created>
  <dcterms:modified xsi:type="dcterms:W3CDTF">2018-06-19T00:20:52Z</dcterms:modified>
</cp:coreProperties>
</file>