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1pPr>
    <a:lvl2pPr marL="0" marR="0" indent="2286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2pPr>
    <a:lvl3pPr marL="0" marR="0" indent="4572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3pPr>
    <a:lvl4pPr marL="0" marR="0" indent="6858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4pPr>
    <a:lvl5pPr marL="0" marR="0" indent="9144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5pPr>
    <a:lvl6pPr marL="0" marR="0" indent="11430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6pPr>
    <a:lvl7pPr marL="0" marR="0" indent="13716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7pPr>
    <a:lvl8pPr marL="0" marR="0" indent="16002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8pPr>
    <a:lvl9pPr marL="0" marR="0" indent="18288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solidFill>
                <a:srgbClr val="000000"/>
              </a:solidFill>
              <a:prstDash val="solid"/>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solidFill>
                <a:srgbClr val="000000"/>
              </a:solidFill>
              <a:prstDash val="solid"/>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000000"/>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1">
              <a:hueOff val="114395"/>
              <a:lumOff val="-24975"/>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p:restoredTop sz="94699"/>
  </p:normalViewPr>
  <p:slideViewPr>
    <p:cSldViewPr snapToGrid="0" snapToObjects="1" showGuides="1">
      <p:cViewPr varScale="1">
        <p:scale>
          <a:sx n="49" d="100"/>
          <a:sy n="49" d="100"/>
        </p:scale>
        <p:origin x="232" y="560"/>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7" name="Shape 637"/>
          <p:cNvSpPr>
            <a:spLocks noGrp="1" noRot="1" noChangeAspect="1"/>
          </p:cNvSpPr>
          <p:nvPr>
            <p:ph type="sldImg"/>
          </p:nvPr>
        </p:nvSpPr>
        <p:spPr>
          <a:xfrm>
            <a:off x="1143000" y="685800"/>
            <a:ext cx="4572000" cy="3429000"/>
          </a:xfrm>
          <a:prstGeom prst="rect">
            <a:avLst/>
          </a:prstGeom>
        </p:spPr>
        <p:txBody>
          <a:bodyPr/>
          <a:lstStyle/>
          <a:p>
            <a:endParaRPr/>
          </a:p>
        </p:txBody>
      </p:sp>
      <p:sp>
        <p:nvSpPr>
          <p:cNvPr id="638" name="Shape 6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defTabSz="457200" latinLnBrk="0">
      <a:defRPr sz="2200">
        <a:latin typeface="Lucida Grande"/>
        <a:ea typeface="Lucida Grande"/>
        <a:cs typeface="Lucida Grande"/>
        <a:sym typeface="Lucida Grande"/>
      </a:defRPr>
    </a:lvl2pPr>
    <a:lvl3pPr defTabSz="457200" latinLnBrk="0">
      <a:defRPr sz="2200">
        <a:latin typeface="Lucida Grande"/>
        <a:ea typeface="Lucida Grande"/>
        <a:cs typeface="Lucida Grande"/>
        <a:sym typeface="Lucida Grande"/>
      </a:defRPr>
    </a:lvl3pPr>
    <a:lvl4pPr defTabSz="457200" latinLnBrk="0">
      <a:defRPr sz="2200">
        <a:latin typeface="Lucida Grande"/>
        <a:ea typeface="Lucida Grande"/>
        <a:cs typeface="Lucida Grande"/>
        <a:sym typeface="Lucida Grande"/>
      </a:defRPr>
    </a:lvl4pPr>
    <a:lvl5pPr defTabSz="457200" latinLnBrk="0">
      <a:defRPr sz="2200">
        <a:latin typeface="Lucida Grande"/>
        <a:ea typeface="Lucida Grande"/>
        <a:cs typeface="Lucida Grande"/>
        <a:sym typeface="Lucida Grande"/>
      </a:defRPr>
    </a:lvl5pPr>
    <a:lvl6pPr defTabSz="457200" latinLnBrk="0">
      <a:defRPr sz="2200">
        <a:latin typeface="Lucida Grande"/>
        <a:ea typeface="Lucida Grande"/>
        <a:cs typeface="Lucida Grande"/>
        <a:sym typeface="Lucida Grande"/>
      </a:defRPr>
    </a:lvl6pPr>
    <a:lvl7pPr defTabSz="457200" latinLnBrk="0">
      <a:defRPr sz="2200">
        <a:latin typeface="Lucida Grande"/>
        <a:ea typeface="Lucida Grande"/>
        <a:cs typeface="Lucida Grande"/>
        <a:sym typeface="Lucida Grande"/>
      </a:defRPr>
    </a:lvl7pPr>
    <a:lvl8pPr defTabSz="457200" latinLnBrk="0">
      <a:defRPr sz="2200">
        <a:latin typeface="Lucida Grande"/>
        <a:ea typeface="Lucida Grande"/>
        <a:cs typeface="Lucida Grande"/>
        <a:sym typeface="Lucida Grande"/>
      </a:defRPr>
    </a:lvl8pPr>
    <a:lvl9pPr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www.creativeconcern.com"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www.creativeconcern.com" TargetMode="Externa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ink">
    <p:spTree>
      <p:nvGrpSpPr>
        <p:cNvPr id="1" name=""/>
        <p:cNvGrpSpPr/>
        <p:nvPr/>
      </p:nvGrpSpPr>
      <p:grpSpPr>
        <a:xfrm>
          <a:off x="0" y="0"/>
          <a:ext cx="0" cy="0"/>
          <a:chOff x="0" y="0"/>
          <a:chExt cx="0" cy="0"/>
        </a:xfrm>
      </p:grpSpPr>
      <p:sp>
        <p:nvSpPr>
          <p:cNvPr id="13" name="Title of proposal here"/>
          <p:cNvSpPr txBox="1">
            <a:spLocks noGrp="1"/>
          </p:cNvSpPr>
          <p:nvPr>
            <p:ph type="body" sz="quarter" idx="13"/>
          </p:nvPr>
        </p:nvSpPr>
        <p:spPr>
          <a:xfrm>
            <a:off x="1270000" y="1178305"/>
            <a:ext cx="7099300" cy="558801"/>
          </a:xfrm>
          <a:prstGeom prst="rect">
            <a:avLst/>
          </a:prstGeom>
        </p:spPr>
        <p:txBody>
          <a:bodyPr lIns="0" tIns="0" rIns="0" bIns="0" anchor="ctr">
            <a:spAutoFit/>
          </a:bodyPr>
          <a:lstStyle>
            <a:lvl1pPr>
              <a:lnSpc>
                <a:spcPts val="4300"/>
              </a:lnSpc>
              <a:defRPr sz="3600">
                <a:solidFill>
                  <a:srgbClr val="A13735"/>
                </a:solidFill>
                <a:latin typeface="BrownStd-Bold"/>
                <a:ea typeface="BrownStd-Bold"/>
                <a:cs typeface="BrownStd-Bold"/>
                <a:sym typeface="BrownStd-Bold"/>
              </a:defRPr>
            </a:lvl1pPr>
          </a:lstStyle>
          <a:p>
            <a:r>
              <a:t>Title of proposal here</a:t>
            </a:r>
          </a:p>
        </p:txBody>
      </p:sp>
      <p:sp>
        <p:nvSpPr>
          <p:cNvPr id="14" name="Name of client here"/>
          <p:cNvSpPr txBox="1">
            <a:spLocks noGrp="1"/>
          </p:cNvSpPr>
          <p:nvPr>
            <p:ph type="body" sz="quarter" idx="14"/>
          </p:nvPr>
        </p:nvSpPr>
        <p:spPr>
          <a:xfrm>
            <a:off x="1270000" y="1769618"/>
            <a:ext cx="7099300" cy="558801"/>
          </a:xfrm>
          <a:prstGeom prst="rect">
            <a:avLst/>
          </a:prstGeom>
        </p:spPr>
        <p:txBody>
          <a:bodyPr lIns="0" tIns="0" rIns="0" bIns="0" anchor="ctr">
            <a:spAutoFit/>
          </a:bodyPr>
          <a:lstStyle>
            <a:lvl1pPr>
              <a:lnSpc>
                <a:spcPts val="4300"/>
              </a:lnSpc>
              <a:defRPr sz="3600">
                <a:solidFill>
                  <a:srgbClr val="A13735"/>
                </a:solidFill>
              </a:defRPr>
            </a:lvl1pPr>
          </a:lstStyle>
          <a:p>
            <a:r>
              <a:t>Name of client here</a:t>
            </a:r>
          </a:p>
        </p:txBody>
      </p:sp>
      <p:sp>
        <p:nvSpPr>
          <p:cNvPr id="15" name="xx month 2017"/>
          <p:cNvSpPr txBox="1">
            <a:spLocks noGrp="1"/>
          </p:cNvSpPr>
          <p:nvPr>
            <p:ph type="body" sz="quarter" idx="15"/>
          </p:nvPr>
        </p:nvSpPr>
        <p:spPr>
          <a:xfrm>
            <a:off x="1270000" y="3045205"/>
            <a:ext cx="7099300" cy="520701"/>
          </a:xfrm>
          <a:prstGeom prst="rect">
            <a:avLst/>
          </a:prstGeom>
        </p:spPr>
        <p:txBody>
          <a:bodyPr lIns="0" tIns="0" rIns="0" bIns="0" anchor="ctr">
            <a:spAutoFit/>
          </a:bodyPr>
          <a:lstStyle>
            <a:lvl1pPr>
              <a:lnSpc>
                <a:spcPts val="4300"/>
              </a:lnSpc>
              <a:defRPr>
                <a:solidFill>
                  <a:srgbClr val="A13735"/>
                </a:solidFill>
              </a:defRPr>
            </a:lvl1pPr>
          </a:lstStyle>
          <a:p>
            <a:r>
              <a:t>xx month 2017</a:t>
            </a: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Work that…">
    <p:spTree>
      <p:nvGrpSpPr>
        <p:cNvPr id="1" name=""/>
        <p:cNvGrpSpPr/>
        <p:nvPr/>
      </p:nvGrpSpPr>
      <p:grpSpPr>
        <a:xfrm>
          <a:off x="0" y="0"/>
          <a:ext cx="0" cy="0"/>
          <a:chOff x="0" y="0"/>
          <a:chExt cx="0" cy="0"/>
        </a:xfrm>
      </p:grpSpPr>
      <p:sp>
        <p:nvSpPr>
          <p:cNvPr id="110"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111"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defTabSz="457200">
              <a:lnSpc>
                <a:spcPct val="100000"/>
              </a:lnSpc>
              <a:defRPr sz="9000">
                <a:solidFill>
                  <a:srgbClr val="C89A23"/>
                </a:solidFill>
                <a:latin typeface="BrownStd-Bold"/>
                <a:ea typeface="BrownStd-Bold"/>
                <a:cs typeface="BrownStd-Bold"/>
                <a:sym typeface="BrownStd-Bold"/>
              </a:defRPr>
            </a:lvl1pPr>
          </a:lstStyle>
          <a:p>
            <a:r>
              <a:t>Work that campaigns.</a:t>
            </a:r>
          </a:p>
        </p:txBody>
      </p:sp>
      <p:sp>
        <p:nvSpPr>
          <p:cNvPr id="1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Work that… copy">
    <p:spTree>
      <p:nvGrpSpPr>
        <p:cNvPr id="1" name=""/>
        <p:cNvGrpSpPr/>
        <p:nvPr/>
      </p:nvGrpSpPr>
      <p:grpSpPr>
        <a:xfrm>
          <a:off x="0" y="0"/>
          <a:ext cx="0" cy="0"/>
          <a:chOff x="0" y="0"/>
          <a:chExt cx="0" cy="0"/>
        </a:xfrm>
      </p:grpSpPr>
      <p:sp>
        <p:nvSpPr>
          <p:cNvPr id="119"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120"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defTabSz="457200">
              <a:lnSpc>
                <a:spcPct val="100000"/>
              </a:lnSpc>
              <a:defRPr sz="9000">
                <a:solidFill>
                  <a:srgbClr val="A13735"/>
                </a:solidFill>
                <a:latin typeface="BrownStd-Bold"/>
                <a:ea typeface="BrownStd-Bold"/>
                <a:cs typeface="BrownStd-Bold"/>
                <a:sym typeface="BrownStd-Bold"/>
              </a:defRPr>
            </a:lvl1pPr>
          </a:lstStyle>
          <a:p>
            <a:r>
              <a:t>Work that campaigns.</a:t>
            </a:r>
          </a:p>
        </p:txBody>
      </p:sp>
      <p:sp>
        <p:nvSpPr>
          <p:cNvPr id="1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Full page image">
    <p:spTree>
      <p:nvGrpSpPr>
        <p:cNvPr id="1" name=""/>
        <p:cNvGrpSpPr/>
        <p:nvPr/>
      </p:nvGrpSpPr>
      <p:grpSpPr>
        <a:xfrm>
          <a:off x="0" y="0"/>
          <a:ext cx="0" cy="0"/>
          <a:chOff x="0" y="0"/>
          <a:chExt cx="0" cy="0"/>
        </a:xfrm>
      </p:grpSpPr>
      <p:sp>
        <p:nvSpPr>
          <p:cNvPr id="128" name="Image"/>
          <p:cNvSpPr>
            <a:spLocks noGrp="1"/>
          </p:cNvSpPr>
          <p:nvPr>
            <p:ph type="pic" idx="13"/>
          </p:nvPr>
        </p:nvSpPr>
        <p:spPr>
          <a:xfrm>
            <a:off x="635000" y="635000"/>
            <a:ext cx="23110329" cy="12446694"/>
          </a:xfrm>
          <a:prstGeom prst="rect">
            <a:avLst/>
          </a:prstGeom>
        </p:spPr>
        <p:txBody>
          <a:bodyPr lIns="91439" tIns="45719" rIns="91439" bIns="45719">
            <a:noAutofit/>
          </a:bodyPr>
          <a:lstStyle/>
          <a:p>
            <a:endParaRPr/>
          </a:p>
        </p:txBody>
      </p:sp>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full page image grid">
    <p:spTree>
      <p:nvGrpSpPr>
        <p:cNvPr id="1" name=""/>
        <p:cNvGrpSpPr/>
        <p:nvPr/>
      </p:nvGrpSpPr>
      <p:grpSpPr>
        <a:xfrm>
          <a:off x="0" y="0"/>
          <a:ext cx="0" cy="0"/>
          <a:chOff x="0" y="0"/>
          <a:chExt cx="0" cy="0"/>
        </a:xfrm>
      </p:grpSpPr>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Image grid">
    <p:spTree>
      <p:nvGrpSpPr>
        <p:cNvPr id="1" name=""/>
        <p:cNvGrpSpPr/>
        <p:nvPr/>
      </p:nvGrpSpPr>
      <p:grpSpPr>
        <a:xfrm>
          <a:off x="0" y="0"/>
          <a:ext cx="0" cy="0"/>
          <a:chOff x="0" y="0"/>
          <a:chExt cx="0" cy="0"/>
        </a:xfrm>
      </p:grpSpPr>
      <p:sp>
        <p:nvSpPr>
          <p:cNvPr id="143" name="Page title to be written here"/>
          <p:cNvSpPr txBox="1">
            <a:spLocks noGrp="1"/>
          </p:cNvSpPr>
          <p:nvPr>
            <p:ph type="body" sz="quarter" idx="13"/>
          </p:nvPr>
        </p:nvSpPr>
        <p:spPr>
          <a:xfrm>
            <a:off x="254000" y="330200"/>
            <a:ext cx="7099300" cy="370841"/>
          </a:xfrm>
          <a:prstGeom prst="rect">
            <a:avLst/>
          </a:prstGeom>
        </p:spPr>
        <p:txBody>
          <a:bodyPr lIns="0" tIns="0" rIns="0" bIns="0" anchor="b">
            <a:spAutoFit/>
          </a:bodyPr>
          <a:lstStyle/>
          <a:p>
            <a:r>
              <a:t>Page title to be written here</a:t>
            </a:r>
          </a:p>
        </p:txBody>
      </p:sp>
      <p:sp>
        <p:nvSpPr>
          <p:cNvPr id="1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Good ideas need a great agency – pink">
    <p:spTree>
      <p:nvGrpSpPr>
        <p:cNvPr id="1" name=""/>
        <p:cNvGrpSpPr/>
        <p:nvPr/>
      </p:nvGrpSpPr>
      <p:grpSpPr>
        <a:xfrm>
          <a:off x="0" y="0"/>
          <a:ext cx="0" cy="0"/>
          <a:chOff x="0" y="0"/>
          <a:chExt cx="0" cy="0"/>
        </a:xfrm>
      </p:grpSpPr>
      <p:sp>
        <p:nvSpPr>
          <p:cNvPr id="151"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52" name="Image" descr="Image"/>
          <p:cNvPicPr>
            <a:picLocks noChangeAspect="1"/>
          </p:cNvPicPr>
          <p:nvPr/>
        </p:nvPicPr>
        <p:blipFill>
          <a:blip r:embed="rId2">
            <a:extLst/>
          </a:blip>
          <a:stretch>
            <a:fillRect/>
          </a:stretch>
        </p:blipFill>
        <p:spPr>
          <a:xfrm>
            <a:off x="8330820" y="1828275"/>
            <a:ext cx="7976360" cy="10313450"/>
          </a:xfrm>
          <a:prstGeom prst="rect">
            <a:avLst/>
          </a:prstGeom>
          <a:ln w="12700">
            <a:miter lim="400000"/>
          </a:ln>
        </p:spPr>
      </p:pic>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Who what where wow – pink">
    <p:spTree>
      <p:nvGrpSpPr>
        <p:cNvPr id="1" name=""/>
        <p:cNvGrpSpPr/>
        <p:nvPr/>
      </p:nvGrpSpPr>
      <p:grpSpPr>
        <a:xfrm>
          <a:off x="0" y="0"/>
          <a:ext cx="0" cy="0"/>
          <a:chOff x="0" y="0"/>
          <a:chExt cx="0" cy="0"/>
        </a:xfrm>
      </p:grpSpPr>
      <p:sp>
        <p:nvSpPr>
          <p:cNvPr id="160"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61" name="Image" descr="Image"/>
          <p:cNvPicPr>
            <a:picLocks noChangeAspect="1"/>
          </p:cNvPicPr>
          <p:nvPr/>
        </p:nvPicPr>
        <p:blipFill>
          <a:blip r:embed="rId2">
            <a:extLst/>
          </a:blip>
          <a:stretch>
            <a:fillRect/>
          </a:stretch>
        </p:blipFill>
        <p:spPr>
          <a:xfrm>
            <a:off x="8784798" y="2751298"/>
            <a:ext cx="6814404" cy="8216901"/>
          </a:xfrm>
          <a:prstGeom prst="rect">
            <a:avLst/>
          </a:prstGeom>
          <a:ln w="12700">
            <a:miter lim="400000"/>
          </a:ln>
        </p:spPr>
      </p:pic>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Good ideas need a great agency – yell">
    <p:spTree>
      <p:nvGrpSpPr>
        <p:cNvPr id="1" name=""/>
        <p:cNvGrpSpPr/>
        <p:nvPr/>
      </p:nvGrpSpPr>
      <p:grpSpPr>
        <a:xfrm>
          <a:off x="0" y="0"/>
          <a:ext cx="0" cy="0"/>
          <a:chOff x="0" y="0"/>
          <a:chExt cx="0" cy="0"/>
        </a:xfrm>
      </p:grpSpPr>
      <p:sp>
        <p:nvSpPr>
          <p:cNvPr id="169"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70" name="Image" descr="Image"/>
          <p:cNvPicPr>
            <a:picLocks noChangeAspect="1"/>
          </p:cNvPicPr>
          <p:nvPr/>
        </p:nvPicPr>
        <p:blipFill>
          <a:blip r:embed="rId2">
            <a:extLst/>
          </a:blip>
          <a:stretch>
            <a:fillRect/>
          </a:stretch>
        </p:blipFill>
        <p:spPr>
          <a:xfrm>
            <a:off x="8204226" y="1701800"/>
            <a:ext cx="7975547" cy="10312400"/>
          </a:xfrm>
          <a:prstGeom prst="rect">
            <a:avLst/>
          </a:prstGeom>
          <a:ln w="12700">
            <a:miter lim="400000"/>
          </a:ln>
        </p:spPr>
      </p:pic>
      <p:sp>
        <p:nvSpPr>
          <p:cNvPr id="1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Who what where wow – yellow">
    <p:spTree>
      <p:nvGrpSpPr>
        <p:cNvPr id="1" name=""/>
        <p:cNvGrpSpPr/>
        <p:nvPr/>
      </p:nvGrpSpPr>
      <p:grpSpPr>
        <a:xfrm>
          <a:off x="0" y="0"/>
          <a:ext cx="0" cy="0"/>
          <a:chOff x="0" y="0"/>
          <a:chExt cx="0" cy="0"/>
        </a:xfrm>
      </p:grpSpPr>
      <p:sp>
        <p:nvSpPr>
          <p:cNvPr id="178"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79" name="Image" descr="Image"/>
          <p:cNvPicPr>
            <a:picLocks noChangeAspect="1"/>
          </p:cNvPicPr>
          <p:nvPr/>
        </p:nvPicPr>
        <p:blipFill>
          <a:blip r:embed="rId2">
            <a:extLst/>
          </a:blip>
          <a:stretch>
            <a:fillRect/>
          </a:stretch>
        </p:blipFill>
        <p:spPr>
          <a:xfrm>
            <a:off x="8784799" y="2749550"/>
            <a:ext cx="6814402" cy="8216900"/>
          </a:xfrm>
          <a:prstGeom prst="rect">
            <a:avLst/>
          </a:prstGeom>
          <a:ln w="12700">
            <a:miter lim="400000"/>
          </a:ln>
        </p:spPr>
      </p:pic>
      <p:sp>
        <p:nvSpPr>
          <p:cNvPr id="1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187" name="Title Text"/>
          <p:cNvSpPr txBox="1">
            <a:spLocks noGrp="1"/>
          </p:cNvSpPr>
          <p:nvPr>
            <p:ph type="title"/>
          </p:nvPr>
        </p:nvSpPr>
        <p:spPr>
          <a:prstGeom prst="rect">
            <a:avLst/>
          </a:prstGeom>
        </p:spPr>
        <p:txBody>
          <a:bodyPr/>
          <a:lstStyle/>
          <a:p>
            <a:r>
              <a:t>Title Text</a:t>
            </a:r>
          </a:p>
        </p:txBody>
      </p:sp>
      <p:sp>
        <p:nvSpPr>
          <p:cNvPr id="188" name="Body Level One…"/>
          <p:cNvSpPr txBox="1">
            <a:spLocks noGrp="1"/>
          </p:cNvSpPr>
          <p:nvPr>
            <p:ph type="body" sz="quarter"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9" name="Slide Number"/>
          <p:cNvSpPr>
            <a:spLocks noGrp="1"/>
          </p:cNvSpPr>
          <p:nvPr>
            <p:ph type="sldNum" sz="quarter" idx="2"/>
          </p:nvPr>
        </p:nvSpPr>
        <p:spPr>
          <a:xfrm>
            <a:off x="11550650" y="13081000"/>
            <a:ext cx="0" cy="1270000"/>
          </a:xfrm>
          <a:custGeom>
            <a:avLst/>
            <a:gdLst/>
            <a:ahLst/>
            <a:cxnLst>
              <a:cxn ang="0">
                <a:pos x="wd2" y="hd2"/>
              </a:cxn>
              <a:cxn ang="5400000">
                <a:pos x="wd2" y="hd2"/>
              </a:cxn>
              <a:cxn ang="10800000">
                <a:pos x="wd2" y="hd2"/>
              </a:cxn>
              <a:cxn ang="16200000">
                <a:pos x="wd2" y="hd2"/>
              </a:cxn>
            </a:cxnLst>
            <a:rect l="0" t="0" r="r" b="b"/>
            <a:pathLst>
              <a:path h="21600" extrusionOk="0">
                <a:moveTo>
                  <a:pt x="0" y="0"/>
                </a:moveTo>
                <a:lnTo>
                  <a:pt x="0" y="0"/>
                </a:lnTo>
                <a:lnTo>
                  <a:pt x="0" y="21600"/>
                </a:lnTo>
                <a:lnTo>
                  <a:pt x="0" y="21600"/>
                </a:lnTo>
                <a:close/>
              </a:path>
            </a:pathLst>
          </a:custGeom>
        </p:spPr>
        <p:txBody>
          <a:bodyPr wrap="square" lIns="50800" tIns="50800" rIns="50800" bIns="50800"/>
          <a:lstStyle>
            <a:lvl1pPr algn="ctr">
              <a:lnSpc>
                <a:spcPct val="100000"/>
              </a:lnSpc>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yellow">
    <p:spTree>
      <p:nvGrpSpPr>
        <p:cNvPr id="1" name=""/>
        <p:cNvGrpSpPr/>
        <p:nvPr/>
      </p:nvGrpSpPr>
      <p:grpSpPr>
        <a:xfrm>
          <a:off x="0" y="0"/>
          <a:ext cx="0" cy="0"/>
          <a:chOff x="0" y="0"/>
          <a:chExt cx="0" cy="0"/>
        </a:xfrm>
      </p:grpSpPr>
      <p:sp>
        <p:nvSpPr>
          <p:cNvPr id="23" name="Rectangle"/>
          <p:cNvSpPr/>
          <p:nvPr/>
        </p:nvSpPr>
        <p:spPr>
          <a:xfrm>
            <a:off x="664468" y="615553"/>
            <a:ext cx="23055065" cy="12484894"/>
          </a:xfrm>
          <a:prstGeom prst="rect">
            <a:avLst/>
          </a:prstGeom>
          <a:solidFill>
            <a:srgbClr val="303237"/>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pic>
        <p:nvPicPr>
          <p:cNvPr id="24" name="Image" descr="Image"/>
          <p:cNvPicPr>
            <a:picLocks noChangeAspect="1"/>
          </p:cNvPicPr>
          <p:nvPr/>
        </p:nvPicPr>
        <p:blipFill>
          <a:blip r:embed="rId2">
            <a:extLst/>
          </a:blip>
          <a:stretch>
            <a:fillRect/>
          </a:stretch>
        </p:blipFill>
        <p:spPr>
          <a:xfrm>
            <a:off x="21885197" y="1286330"/>
            <a:ext cx="1120358" cy="2135284"/>
          </a:xfrm>
          <a:prstGeom prst="rect">
            <a:avLst/>
          </a:prstGeom>
          <a:ln w="12700">
            <a:miter lim="400000"/>
          </a:ln>
        </p:spPr>
      </p:pic>
      <p:sp>
        <p:nvSpPr>
          <p:cNvPr id="25" name="Title of proposal here"/>
          <p:cNvSpPr txBox="1">
            <a:spLocks noGrp="1"/>
          </p:cNvSpPr>
          <p:nvPr>
            <p:ph type="body" sz="quarter" idx="13"/>
          </p:nvPr>
        </p:nvSpPr>
        <p:spPr>
          <a:xfrm>
            <a:off x="1270000" y="1178305"/>
            <a:ext cx="7099300" cy="558801"/>
          </a:xfrm>
          <a:prstGeom prst="rect">
            <a:avLst/>
          </a:prstGeom>
        </p:spPr>
        <p:txBody>
          <a:bodyPr lIns="0" tIns="0" rIns="0" bIns="0" anchor="ctr">
            <a:spAutoFit/>
          </a:bodyPr>
          <a:lstStyle>
            <a:lvl1pPr>
              <a:lnSpc>
                <a:spcPts val="4300"/>
              </a:lnSpc>
              <a:defRPr sz="3600">
                <a:solidFill>
                  <a:srgbClr val="C89A23"/>
                </a:solidFill>
                <a:latin typeface="BrownStd-Bold"/>
                <a:ea typeface="BrownStd-Bold"/>
                <a:cs typeface="BrownStd-Bold"/>
                <a:sym typeface="BrownStd-Bold"/>
              </a:defRPr>
            </a:lvl1pPr>
          </a:lstStyle>
          <a:p>
            <a:r>
              <a:t>Title of proposal here</a:t>
            </a:r>
          </a:p>
        </p:txBody>
      </p:sp>
      <p:sp>
        <p:nvSpPr>
          <p:cNvPr id="26" name="Name of client here"/>
          <p:cNvSpPr txBox="1">
            <a:spLocks noGrp="1"/>
          </p:cNvSpPr>
          <p:nvPr>
            <p:ph type="body" sz="quarter" idx="14"/>
          </p:nvPr>
        </p:nvSpPr>
        <p:spPr>
          <a:xfrm>
            <a:off x="1270000" y="1769618"/>
            <a:ext cx="7099300" cy="558801"/>
          </a:xfrm>
          <a:prstGeom prst="rect">
            <a:avLst/>
          </a:prstGeom>
        </p:spPr>
        <p:txBody>
          <a:bodyPr lIns="0" tIns="0" rIns="0" bIns="0" anchor="ctr">
            <a:spAutoFit/>
          </a:bodyPr>
          <a:lstStyle>
            <a:lvl1pPr>
              <a:lnSpc>
                <a:spcPts val="4300"/>
              </a:lnSpc>
              <a:defRPr sz="3600">
                <a:solidFill>
                  <a:srgbClr val="C89A23"/>
                </a:solidFill>
              </a:defRPr>
            </a:lvl1pPr>
          </a:lstStyle>
          <a:p>
            <a:r>
              <a:t>Name of client here</a:t>
            </a:r>
          </a:p>
        </p:txBody>
      </p:sp>
      <p:sp>
        <p:nvSpPr>
          <p:cNvPr id="27" name="xx month 2017"/>
          <p:cNvSpPr txBox="1">
            <a:spLocks noGrp="1"/>
          </p:cNvSpPr>
          <p:nvPr>
            <p:ph type="body" sz="quarter" idx="15"/>
          </p:nvPr>
        </p:nvSpPr>
        <p:spPr>
          <a:xfrm>
            <a:off x="1270000" y="3045205"/>
            <a:ext cx="7099300" cy="520701"/>
          </a:xfrm>
          <a:prstGeom prst="rect">
            <a:avLst/>
          </a:prstGeom>
        </p:spPr>
        <p:txBody>
          <a:bodyPr lIns="0" tIns="0" rIns="0" bIns="0" anchor="ctr">
            <a:spAutoFit/>
          </a:bodyPr>
          <a:lstStyle>
            <a:lvl1pPr>
              <a:lnSpc>
                <a:spcPts val="4300"/>
              </a:lnSpc>
              <a:defRPr>
                <a:solidFill>
                  <a:srgbClr val="C89A23"/>
                </a:solidFill>
              </a:defRPr>
            </a:lvl1pPr>
          </a:lstStyle>
          <a:p>
            <a:r>
              <a:t>xx month 2017</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Image grid">
    <p:spTree>
      <p:nvGrpSpPr>
        <p:cNvPr id="1" name=""/>
        <p:cNvGrpSpPr/>
        <p:nvPr/>
      </p:nvGrpSpPr>
      <p:grpSpPr>
        <a:xfrm>
          <a:off x="0" y="0"/>
          <a:ext cx="0" cy="0"/>
          <a:chOff x="0" y="0"/>
          <a:chExt cx="0" cy="0"/>
        </a:xfrm>
      </p:grpSpPr>
      <p:sp>
        <p:nvSpPr>
          <p:cNvPr id="1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203"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204" name="Running header to go here…"/>
          <p:cNvSpPr txBox="1">
            <a:spLocks noGrp="1"/>
          </p:cNvSpPr>
          <p:nvPr>
            <p:ph type="body" sz="quarter" idx="14"/>
          </p:nvPr>
        </p:nvSpPr>
        <p:spPr>
          <a:xfrm>
            <a:off x="443099" y="300228"/>
            <a:ext cx="11558401" cy="944881"/>
          </a:xfrm>
          <a:prstGeom prst="rect">
            <a:avLst/>
          </a:prstGeom>
        </p:spPr>
        <p:txBody>
          <a:bodyPr lIns="0" tIns="0" rIns="0" bIns="0" anchor="b">
            <a:spAutoFit/>
          </a:bodyPr>
          <a:lstStyle/>
          <a:p>
            <a:pPr>
              <a:lnSpc>
                <a:spcPts val="3800"/>
              </a:lnSpc>
            </a:pPr>
            <a:r>
              <a:t>Running header to go here</a:t>
            </a:r>
          </a:p>
          <a:p>
            <a:pPr>
              <a:lnSpc>
                <a:spcPts val="3800"/>
              </a:lnSpc>
            </a:pPr>
            <a:r>
              <a:t>X</a:t>
            </a:r>
          </a:p>
        </p:txBody>
      </p:sp>
      <p:sp>
        <p:nvSpPr>
          <p:cNvPr id="205" name="Slide Number"/>
          <p:cNvSpPr txBox="1">
            <a:spLocks noGrp="1"/>
          </p:cNvSpPr>
          <p:nvPr>
            <p:ph type="sldNum" sz="quarter" idx="2"/>
          </p:nvPr>
        </p:nvSpPr>
        <p:spPr>
          <a:xfrm>
            <a:off x="23433237" y="903478"/>
            <a:ext cx="245873" cy="944881"/>
          </a:xfrm>
          <a:prstGeom prst="rect">
            <a:avLst/>
          </a:prstGeom>
        </p:spPr>
        <p:txBody>
          <a:bodyPr wrap="square"/>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212"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213"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214" name="Body Level One"/>
          <p:cNvSpPr txBox="1">
            <a:spLocks noGrp="1"/>
          </p:cNvSpPr>
          <p:nvPr>
            <p:ph type="body" idx="15"/>
          </p:nvPr>
        </p:nvSpPr>
        <p:spPr>
          <a:xfrm>
            <a:off x="633600" y="5080000"/>
            <a:ext cx="23116800" cy="6985000"/>
          </a:xfrm>
          <a:prstGeom prst="rect">
            <a:avLst/>
          </a:prstGeom>
        </p:spPr>
        <p:txBody>
          <a:bodyPr lIns="0" tIns="0" rIns="0" bIns="0" numCol="2" spcCol="952500" anchor="ctr">
            <a:noAutofit/>
          </a:bodyPr>
          <a:lstStyle>
            <a:lvl1pPr>
              <a:spcBef>
                <a:spcPts val="1200"/>
              </a:spcBef>
              <a:defRPr>
                <a:latin typeface="Bressay"/>
                <a:ea typeface="Bressay"/>
                <a:cs typeface="Bressay"/>
                <a:sym typeface="Bressay"/>
              </a:defRPr>
            </a:lvl1pPr>
          </a:lstStyle>
          <a:p>
            <a:r>
              <a:t>Body Level One</a:t>
            </a:r>
          </a:p>
        </p:txBody>
      </p:sp>
      <p:sp>
        <p:nvSpPr>
          <p:cNvPr id="215"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chor="ctr">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216" name="Slide Number"/>
          <p:cNvSpPr txBox="1">
            <a:spLocks noGrp="1"/>
          </p:cNvSpPr>
          <p:nvPr>
            <p:ph type="sldNum" sz="quarter" idx="2"/>
          </p:nvPr>
        </p:nvSpPr>
        <p:spPr>
          <a:xfrm>
            <a:off x="23433237" y="903478"/>
            <a:ext cx="245873" cy="944881"/>
          </a:xfrm>
          <a:prstGeom prst="rect">
            <a:avLst/>
          </a:prstGeom>
        </p:spPr>
        <p:txBody>
          <a:bodyPr wrap="square"/>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223" name="Line"/>
          <p:cNvSpPr/>
          <p:nvPr/>
        </p:nvSpPr>
        <p:spPr>
          <a:xfrm flipV="1">
            <a:off x="634999" y="1510099"/>
            <a:ext cx="23176264" cy="12701"/>
          </a:xfrm>
          <a:prstGeom prst="line">
            <a:avLst/>
          </a:prstGeom>
          <a:ln w="50800">
            <a:solidFill>
              <a:srgbClr val="C6C5C2"/>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224"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225"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226" name="Slide Number"/>
          <p:cNvSpPr txBox="1">
            <a:spLocks noGrp="1"/>
          </p:cNvSpPr>
          <p:nvPr>
            <p:ph type="sldNum" sz="quarter" idx="2"/>
          </p:nvPr>
        </p:nvSpPr>
        <p:spPr>
          <a:xfrm>
            <a:off x="23433237" y="903478"/>
            <a:ext cx="245873" cy="944881"/>
          </a:xfrm>
          <a:prstGeom prst="rect">
            <a:avLst/>
          </a:prstGeom>
        </p:spPr>
        <p:txBody>
          <a:bodyPr wrap="square"/>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Work that… copy 2">
    <p:spTree>
      <p:nvGrpSpPr>
        <p:cNvPr id="1" name=""/>
        <p:cNvGrpSpPr/>
        <p:nvPr/>
      </p:nvGrpSpPr>
      <p:grpSpPr>
        <a:xfrm>
          <a:off x="0" y="0"/>
          <a:ext cx="0" cy="0"/>
          <a:chOff x="0" y="0"/>
          <a:chExt cx="0" cy="0"/>
        </a:xfrm>
      </p:grpSpPr>
      <p:sp>
        <p:nvSpPr>
          <p:cNvPr id="233" name="Rectangle"/>
          <p:cNvSpPr/>
          <p:nvPr/>
        </p:nvSpPr>
        <p:spPr>
          <a:xfrm>
            <a:off x="635000" y="635000"/>
            <a:ext cx="23114000" cy="12446000"/>
          </a:xfrm>
          <a:prstGeom prst="rect">
            <a:avLst/>
          </a:prstGeom>
          <a:solidFill>
            <a:srgbClr val="5BD5CB">
              <a:alpha val="80000"/>
            </a:srgbClr>
          </a:solidFill>
          <a:ln w="12700">
            <a:miter lim="400000"/>
          </a:ln>
        </p:spPr>
        <p:txBody>
          <a:bodyPr lIns="50800" tIns="50800" rIns="50800" bIns="50800" anchor="ctr"/>
          <a:lstStyle/>
          <a:p>
            <a:pPr algn="ctr">
              <a:lnSpc>
                <a:spcPct val="100000"/>
              </a:lnSpc>
              <a:defRPr sz="1200">
                <a:latin typeface="Helvetica"/>
                <a:ea typeface="Helvetica"/>
                <a:cs typeface="Helvetica"/>
                <a:sym typeface="Helvetica"/>
              </a:defRPr>
            </a:pPr>
            <a:endParaRPr/>
          </a:p>
        </p:txBody>
      </p:sp>
      <p:sp>
        <p:nvSpPr>
          <p:cNvPr id="234"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defTabSz="457200">
              <a:lnSpc>
                <a:spcPts val="1900"/>
              </a:lnSpc>
              <a:defRPr sz="9000">
                <a:solidFill>
                  <a:srgbClr val="333333"/>
                </a:solidFill>
              </a:defRPr>
            </a:lvl1pPr>
          </a:lstStyle>
          <a:p>
            <a:r>
              <a:t>Work that campaigns.</a:t>
            </a:r>
          </a:p>
        </p:txBody>
      </p:sp>
      <p:sp>
        <p:nvSpPr>
          <p:cNvPr id="235" name="Slide Number"/>
          <p:cNvSpPr txBox="1">
            <a:spLocks noGrp="1"/>
          </p:cNvSpPr>
          <p:nvPr>
            <p:ph type="sldNum" sz="quarter" idx="2"/>
          </p:nvPr>
        </p:nvSpPr>
        <p:spPr>
          <a:prstGeom prst="rect">
            <a:avLst/>
          </a:prstGeom>
        </p:spPr>
        <p:txBody>
          <a:bodyPr/>
          <a:lstStyle>
            <a:lvl1pPr defTabSz="457200"/>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242"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defTabSz="457200">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243" name="Running header to go here…"/>
          <p:cNvSpPr txBox="1">
            <a:spLocks noGrp="1"/>
          </p:cNvSpPr>
          <p:nvPr>
            <p:ph type="body" sz="quarter" idx="14"/>
          </p:nvPr>
        </p:nvSpPr>
        <p:spPr>
          <a:xfrm>
            <a:off x="443099" y="300228"/>
            <a:ext cx="11558401" cy="944881"/>
          </a:xfrm>
          <a:prstGeom prst="rect">
            <a:avLst/>
          </a:prstGeom>
        </p:spPr>
        <p:txBody>
          <a:bodyPr lIns="0" tIns="0" rIns="0" bIns="0" anchor="b">
            <a:spAutoFit/>
          </a:bodyPr>
          <a:lstStyle/>
          <a:p>
            <a:pPr defTabSz="457200">
              <a:lnSpc>
                <a:spcPts val="3800"/>
              </a:lnSpc>
            </a:pPr>
            <a:r>
              <a:t>Running header to go here</a:t>
            </a:r>
          </a:p>
          <a:p>
            <a:pPr defTabSz="457200">
              <a:lnSpc>
                <a:spcPts val="3800"/>
              </a:lnSpc>
            </a:pPr>
            <a:r>
              <a:t>X</a:t>
            </a:r>
          </a:p>
        </p:txBody>
      </p:sp>
      <p:sp>
        <p:nvSpPr>
          <p:cNvPr id="244" name="Slide Number"/>
          <p:cNvSpPr txBox="1">
            <a:spLocks noGrp="1"/>
          </p:cNvSpPr>
          <p:nvPr>
            <p:ph type="sldNum" sz="quarter" idx="2"/>
          </p:nvPr>
        </p:nvSpPr>
        <p:spPr>
          <a:xfrm>
            <a:off x="23433237" y="903478"/>
            <a:ext cx="245873" cy="944881"/>
          </a:xfrm>
          <a:prstGeom prst="rect">
            <a:avLst/>
          </a:prstGeom>
        </p:spPr>
        <p:txBody>
          <a:bodyPr wrap="square"/>
          <a:lstStyle>
            <a:lvl1pPr defTabSz="457200">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Title slide pink">
    <p:spTree>
      <p:nvGrpSpPr>
        <p:cNvPr id="1" name=""/>
        <p:cNvGrpSpPr/>
        <p:nvPr/>
      </p:nvGrpSpPr>
      <p:grpSpPr>
        <a:xfrm>
          <a:off x="0" y="0"/>
          <a:ext cx="0" cy="0"/>
          <a:chOff x="0" y="0"/>
          <a:chExt cx="0" cy="0"/>
        </a:xfrm>
      </p:grpSpPr>
      <p:sp>
        <p:nvSpPr>
          <p:cNvPr id="251" name="Rectangle"/>
          <p:cNvSpPr/>
          <p:nvPr/>
        </p:nvSpPr>
        <p:spPr>
          <a:xfrm>
            <a:off x="635000" y="635000"/>
            <a:ext cx="23114000" cy="12446000"/>
          </a:xfrm>
          <a:prstGeom prst="rect">
            <a:avLst/>
          </a:prstGeom>
          <a:solidFill>
            <a:srgbClr val="333333"/>
          </a:solidFill>
          <a:ln w="12700">
            <a:miter lim="400000"/>
          </a:ln>
        </p:spPr>
        <p:txBody>
          <a:bodyPr lIns="50800" tIns="50800" rIns="50800" bIns="50800" anchor="ctr"/>
          <a:lstStyle/>
          <a:p>
            <a:pPr defTabSz="825500">
              <a:lnSpc>
                <a:spcPts val="4300"/>
              </a:lnSpc>
              <a:spcBef>
                <a:spcPts val="1200"/>
              </a:spcBef>
              <a:defRPr sz="3600"/>
            </a:pPr>
            <a:endParaRPr/>
          </a:p>
        </p:txBody>
      </p:sp>
      <p:graphicFrame>
        <p:nvGraphicFramePr>
          <p:cNvPr id="252" name="Table"/>
          <p:cNvGraphicFramePr/>
          <p:nvPr/>
        </p:nvGraphicFramePr>
        <p:xfrm>
          <a:off x="4521200" y="14134417"/>
          <a:ext cx="3835400" cy="1325555"/>
        </p:xfrm>
        <a:graphic>
          <a:graphicData uri="http://schemas.openxmlformats.org/drawingml/2006/table">
            <a:tbl>
              <a:tblPr>
                <a:tableStyleId>{4C3C2611-4C71-4FC5-86AE-919BDF0F9419}</a:tableStyleId>
              </a:tblPr>
              <a:tblGrid>
                <a:gridCol w="3835400"/>
              </a:tblGrid>
              <a:tr h="1325553">
                <a:tc>
                  <a:txBody>
                    <a:bodyPr/>
                    <a:lstStyle/>
                    <a:p>
                      <a:pPr>
                        <a:lnSpc>
                          <a:spcPts val="2800"/>
                        </a:lnSpc>
                        <a:spcBef>
                          <a:spcPts val="1200"/>
                        </a:spcBef>
                        <a:defRPr sz="1800"/>
                      </a:pPr>
                      <a:r>
                        <a:rPr sz="2000">
                          <a:solidFill>
                            <a:srgbClr val="4C4E56"/>
                          </a:solidFill>
                          <a:latin typeface="+mj-lt"/>
                          <a:ea typeface="+mj-ea"/>
                          <a:cs typeface="+mj-cs"/>
                        </a:rPr>
                        <a:t>Client name. Job/project  | </a:t>
                      </a:r>
                    </a:p>
                  </a:txBody>
                  <a:tcPr marL="50800" marR="50800" marT="50800" marB="50800" anchor="ctr" horzOverflow="overflow">
                    <a:lnL w="0">
                      <a:miter lim="400000"/>
                    </a:lnL>
                    <a:lnR w="0">
                      <a:miter lim="400000"/>
                    </a:lnR>
                    <a:lnT w="0">
                      <a:miter lim="400000"/>
                    </a:lnT>
                    <a:lnB w="0">
                      <a:miter lim="400000"/>
                    </a:lnB>
                    <a:noFill/>
                  </a:tcPr>
                </a:tc>
              </a:tr>
            </a:tbl>
          </a:graphicData>
        </a:graphic>
      </p:graphicFrame>
      <p:pic>
        <p:nvPicPr>
          <p:cNvPr id="253" name="Image" descr="Image"/>
          <p:cNvPicPr>
            <a:picLocks noChangeAspect="1"/>
          </p:cNvPicPr>
          <p:nvPr/>
        </p:nvPicPr>
        <p:blipFill>
          <a:blip r:embed="rId2">
            <a:extLst/>
          </a:blip>
          <a:stretch>
            <a:fillRect/>
          </a:stretch>
        </p:blipFill>
        <p:spPr>
          <a:xfrm>
            <a:off x="18821400" y="11442700"/>
            <a:ext cx="4292600" cy="861277"/>
          </a:xfrm>
          <a:prstGeom prst="rect">
            <a:avLst/>
          </a:prstGeom>
          <a:ln w="12700">
            <a:miter lim="400000"/>
          </a:ln>
        </p:spPr>
      </p:pic>
      <p:sp>
        <p:nvSpPr>
          <p:cNvPr id="254" name="Title of proposal here…"/>
          <p:cNvSpPr txBox="1">
            <a:spLocks noGrp="1"/>
          </p:cNvSpPr>
          <p:nvPr>
            <p:ph type="body" sz="quarter" idx="13"/>
          </p:nvPr>
        </p:nvSpPr>
        <p:spPr>
          <a:xfrm>
            <a:off x="1270000" y="1180846"/>
            <a:ext cx="12067799" cy="3479801"/>
          </a:xfrm>
          <a:prstGeom prst="rect">
            <a:avLst/>
          </a:prstGeom>
        </p:spPr>
        <p:txBody>
          <a:bodyPr lIns="0" tIns="0" rIns="0" bIns="0" anchor="ctr">
            <a:spAutoFit/>
          </a:bodyPr>
          <a:lstStyle/>
          <a:p>
            <a:pPr>
              <a:lnSpc>
                <a:spcPts val="7200"/>
              </a:lnSpc>
              <a:defRPr sz="6000">
                <a:solidFill>
                  <a:srgbClr val="FFFFFF"/>
                </a:solidFill>
                <a:latin typeface="BrownStd-Bold"/>
                <a:ea typeface="BrownStd-Bold"/>
                <a:cs typeface="BrownStd-Bold"/>
                <a:sym typeface="BrownStd-Bold"/>
              </a:defRPr>
            </a:pPr>
            <a:r>
              <a:t>Title of proposal here</a:t>
            </a:r>
          </a:p>
          <a:p>
            <a:pPr>
              <a:lnSpc>
                <a:spcPts val="7200"/>
              </a:lnSpc>
              <a:defRPr sz="6000">
                <a:solidFill>
                  <a:srgbClr val="FFFFFF"/>
                </a:solidFill>
              </a:defRPr>
            </a:pPr>
            <a:r>
              <a:t>Client name</a:t>
            </a:r>
          </a:p>
          <a:p>
            <a:pPr>
              <a:lnSpc>
                <a:spcPts val="4300"/>
              </a:lnSpc>
              <a:defRPr sz="3600">
                <a:solidFill>
                  <a:srgbClr val="FFFFFF"/>
                </a:solidFill>
              </a:defRPr>
            </a:pPr>
            <a:endParaRPr/>
          </a:p>
          <a:p>
            <a:pPr>
              <a:lnSpc>
                <a:spcPts val="4300"/>
              </a:lnSpc>
              <a:defRPr sz="3600">
                <a:solidFill>
                  <a:srgbClr val="FFFFFF"/>
                </a:solidFill>
              </a:defRPr>
            </a:pPr>
            <a:r>
              <a:t>Draft name/creative concepts/written proposal etc.</a:t>
            </a:r>
          </a:p>
          <a:p>
            <a:pPr>
              <a:lnSpc>
                <a:spcPts val="4300"/>
              </a:lnSpc>
              <a:defRPr sz="3600">
                <a:solidFill>
                  <a:srgbClr val="FFFFFF"/>
                </a:solidFill>
              </a:defRPr>
            </a:pPr>
            <a:r>
              <a:t>xx month 2017</a:t>
            </a:r>
          </a:p>
        </p:txBody>
      </p:sp>
      <p:sp>
        <p:nvSpPr>
          <p:cNvPr id="255" name="Slide Number"/>
          <p:cNvSpPr txBox="1">
            <a:spLocks noGrp="1"/>
          </p:cNvSpPr>
          <p:nvPr>
            <p:ph type="sldNum" sz="quarter" idx="2"/>
          </p:nvPr>
        </p:nvSpPr>
        <p:spPr>
          <a:xfrm>
            <a:off x="23433237" y="977900"/>
            <a:ext cx="315977" cy="982981"/>
          </a:xfrm>
          <a:prstGeom prst="rect">
            <a:avLst/>
          </a:prstGeom>
        </p:spPr>
        <p:txBody>
          <a:bodyPr wrap="square"/>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262" name="Running header to be written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be written here</a:t>
            </a:r>
          </a:p>
        </p:txBody>
      </p:sp>
      <p:sp>
        <p:nvSpPr>
          <p:cNvPr id="263"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264"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Work that… copy">
    <p:spTree>
      <p:nvGrpSpPr>
        <p:cNvPr id="1" name=""/>
        <p:cNvGrpSpPr/>
        <p:nvPr/>
      </p:nvGrpSpPr>
      <p:grpSpPr>
        <a:xfrm>
          <a:off x="0" y="0"/>
          <a:ext cx="0" cy="0"/>
          <a:chOff x="0" y="0"/>
          <a:chExt cx="0" cy="0"/>
        </a:xfrm>
      </p:grpSpPr>
      <p:sp>
        <p:nvSpPr>
          <p:cNvPr id="271" name="Rectangle"/>
          <p:cNvSpPr/>
          <p:nvPr/>
        </p:nvSpPr>
        <p:spPr>
          <a:xfrm>
            <a:off x="635000" y="635000"/>
            <a:ext cx="23114000" cy="12446000"/>
          </a:xfrm>
          <a:prstGeom prst="rect">
            <a:avLst/>
          </a:prstGeom>
          <a:solidFill>
            <a:srgbClr val="F59586"/>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272"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a:lnSpc>
                <a:spcPct val="100000"/>
              </a:lnSpc>
              <a:defRPr sz="9000">
                <a:solidFill>
                  <a:srgbClr val="A13835"/>
                </a:solidFill>
              </a:defRPr>
            </a:lvl1pPr>
          </a:lstStyle>
          <a:p>
            <a:r>
              <a:t>Work that campaigns.</a:t>
            </a:r>
          </a:p>
        </p:txBody>
      </p:sp>
      <p:sp>
        <p:nvSpPr>
          <p:cNvPr id="273"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Quote yellow long form">
    <p:spTree>
      <p:nvGrpSpPr>
        <p:cNvPr id="1" name=""/>
        <p:cNvGrpSpPr/>
        <p:nvPr/>
      </p:nvGrpSpPr>
      <p:grpSpPr>
        <a:xfrm>
          <a:off x="0" y="0"/>
          <a:ext cx="0" cy="0"/>
          <a:chOff x="0" y="0"/>
          <a:chExt cx="0" cy="0"/>
        </a:xfrm>
      </p:grpSpPr>
      <p:sp>
        <p:nvSpPr>
          <p:cNvPr id="280" name="Rectangle"/>
          <p:cNvSpPr/>
          <p:nvPr/>
        </p:nvSpPr>
        <p:spPr>
          <a:xfrm>
            <a:off x="635000" y="635000"/>
            <a:ext cx="23114000" cy="12446000"/>
          </a:xfrm>
          <a:prstGeom prst="rect">
            <a:avLst/>
          </a:prstGeom>
          <a:solidFill>
            <a:srgbClr val="5BD5CB"/>
          </a:solidFill>
          <a:ln w="12700">
            <a:miter lim="400000"/>
          </a:ln>
        </p:spPr>
        <p:txBody>
          <a:bodyPr lIns="50800" tIns="50800" rIns="50800" bIns="50800" anchor="ctr"/>
          <a:lstStyle/>
          <a:p>
            <a:pPr defTabSz="825500">
              <a:lnSpc>
                <a:spcPts val="4300"/>
              </a:lnSpc>
              <a:spcBef>
                <a:spcPts val="1200"/>
              </a:spcBef>
              <a:defRPr sz="3600">
                <a:solidFill>
                  <a:srgbClr val="561C9A"/>
                </a:solidFill>
              </a:defRPr>
            </a:pPr>
            <a:endParaRPr/>
          </a:p>
        </p:txBody>
      </p:sp>
      <p:sp>
        <p:nvSpPr>
          <p:cNvPr id="281" name="Rectangle"/>
          <p:cNvSpPr/>
          <p:nvPr/>
        </p:nvSpPr>
        <p:spPr>
          <a:xfrm>
            <a:off x="635000" y="738383"/>
            <a:ext cx="23114002" cy="11707617"/>
          </a:xfrm>
          <a:prstGeom prst="rect">
            <a:avLst/>
          </a:prstGeom>
          <a:solidFill>
            <a:srgbClr val="5BD5CB"/>
          </a:solidFill>
          <a:ln w="12700">
            <a:miter lim="400000"/>
          </a:ln>
        </p:spPr>
        <p:txBody>
          <a:bodyPr lIns="50800" tIns="50800" rIns="50800" bIns="50800" anchor="ctr"/>
          <a:lstStyle/>
          <a:p>
            <a:pPr defTabSz="825500">
              <a:lnSpc>
                <a:spcPts val="4300"/>
              </a:lnSpc>
              <a:spcBef>
                <a:spcPts val="1200"/>
              </a:spcBef>
              <a:defRPr sz="3600">
                <a:solidFill>
                  <a:srgbClr val="561C9A"/>
                </a:solidFill>
              </a:defRPr>
            </a:pPr>
            <a:endParaRPr/>
          </a:p>
        </p:txBody>
      </p:sp>
      <p:sp>
        <p:nvSpPr>
          <p:cNvPr id="282" name="Quote from client or relevant inspirational quote goes here over a few lines. Can also be used for highlighting key results. Quote from client or relevant inspirational quote goes here over a few lines.…"/>
          <p:cNvSpPr txBox="1">
            <a:spLocks noGrp="1"/>
          </p:cNvSpPr>
          <p:nvPr>
            <p:ph type="body" sz="half" idx="13"/>
          </p:nvPr>
        </p:nvSpPr>
        <p:spPr>
          <a:xfrm>
            <a:off x="2667000" y="4699000"/>
            <a:ext cx="18364515" cy="5430162"/>
          </a:xfrm>
          <a:prstGeom prst="rect">
            <a:avLst/>
          </a:prstGeom>
        </p:spPr>
        <p:txBody>
          <a:bodyPr lIns="0" tIns="0" rIns="0" bIns="0" anchor="ctr">
            <a:spAutoFit/>
          </a:bodyPr>
          <a:lstStyle/>
          <a:p>
            <a:pPr>
              <a:lnSpc>
                <a:spcPts val="7200"/>
              </a:lnSpc>
              <a:defRPr sz="6000">
                <a:solidFill>
                  <a:srgbClr val="561C9A"/>
                </a:solidFill>
                <a:latin typeface="BrownStd-Bold"/>
                <a:ea typeface="BrownStd-Bold"/>
                <a:cs typeface="BrownStd-Bold"/>
                <a:sym typeface="BrownStd-Bold"/>
              </a:defRPr>
            </a:pPr>
            <a:r>
              <a:t>Quote from client or relevant inspirational quote goes here over a few lines. Can also be used for highlighting key results. Quote from client or relevant inspirational quote goes here over a few lines. </a:t>
            </a:r>
          </a:p>
          <a:p>
            <a:pPr defTabSz="457200">
              <a:lnSpc>
                <a:spcPts val="7200"/>
              </a:lnSpc>
              <a:defRPr sz="3600">
                <a:solidFill>
                  <a:srgbClr val="561C9A"/>
                </a:solidFill>
                <a:latin typeface="Bressay"/>
                <a:ea typeface="Bressay"/>
                <a:cs typeface="Bressay"/>
                <a:sym typeface="Bressay"/>
              </a:defRPr>
            </a:pPr>
            <a:r>
              <a:t>— Person, job title, organisation</a:t>
            </a:r>
          </a:p>
        </p:txBody>
      </p:sp>
      <p:sp>
        <p:nvSpPr>
          <p:cNvPr id="283"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hank you slide pink">
    <p:spTree>
      <p:nvGrpSpPr>
        <p:cNvPr id="1" name=""/>
        <p:cNvGrpSpPr/>
        <p:nvPr/>
      </p:nvGrpSpPr>
      <p:grpSpPr>
        <a:xfrm>
          <a:off x="0" y="0"/>
          <a:ext cx="0" cy="0"/>
          <a:chOff x="0" y="0"/>
          <a:chExt cx="0" cy="0"/>
        </a:xfrm>
      </p:grpSpPr>
      <p:pic>
        <p:nvPicPr>
          <p:cNvPr id="35" name="Image" descr="Image"/>
          <p:cNvPicPr>
            <a:picLocks noChangeAspect="1"/>
          </p:cNvPicPr>
          <p:nvPr/>
        </p:nvPicPr>
        <p:blipFill>
          <a:blip r:embed="rId2">
            <a:extLst/>
          </a:blip>
          <a:stretch>
            <a:fillRect/>
          </a:stretch>
        </p:blipFill>
        <p:spPr>
          <a:xfrm>
            <a:off x="18821400" y="11430000"/>
            <a:ext cx="4292435" cy="868679"/>
          </a:xfrm>
          <a:prstGeom prst="rect">
            <a:avLst/>
          </a:prstGeom>
          <a:ln w="12700">
            <a:miter lim="400000"/>
          </a:ln>
        </p:spPr>
      </p:pic>
      <p:sp>
        <p:nvSpPr>
          <p:cNvPr id="36" name="Thank you"/>
          <p:cNvSpPr txBox="1">
            <a:spLocks noGrp="1"/>
          </p:cNvSpPr>
          <p:nvPr>
            <p:ph type="body" sz="quarter" idx="13"/>
          </p:nvPr>
        </p:nvSpPr>
        <p:spPr>
          <a:xfrm>
            <a:off x="1270000" y="1163246"/>
            <a:ext cx="7099300" cy="890271"/>
          </a:xfrm>
          <a:prstGeom prst="rect">
            <a:avLst/>
          </a:prstGeom>
        </p:spPr>
        <p:txBody>
          <a:bodyPr lIns="0" tIns="0" rIns="0" bIns="0" anchor="ctr">
            <a:spAutoFit/>
          </a:bodyPr>
          <a:lstStyle>
            <a:lvl1pPr>
              <a:lnSpc>
                <a:spcPts val="7200"/>
              </a:lnSpc>
              <a:defRPr sz="5000">
                <a:solidFill>
                  <a:srgbClr val="A13735"/>
                </a:solidFill>
                <a:latin typeface="BrownStd-Bold"/>
                <a:ea typeface="BrownStd-Bold"/>
                <a:cs typeface="BrownStd-Bold"/>
                <a:sym typeface="BrownStd-Bold"/>
              </a:defRPr>
            </a:lvl1pPr>
          </a:lstStyle>
          <a:p>
            <a:r>
              <a:t>Thank you</a:t>
            </a:r>
          </a:p>
        </p:txBody>
      </p:sp>
      <p:sp>
        <p:nvSpPr>
          <p:cNvPr id="37" name="Contact name…"/>
          <p:cNvSpPr txBox="1">
            <a:spLocks noGrp="1"/>
          </p:cNvSpPr>
          <p:nvPr>
            <p:ph type="body" sz="quarter" idx="14"/>
          </p:nvPr>
        </p:nvSpPr>
        <p:spPr>
          <a:xfrm>
            <a:off x="1270000" y="10137646"/>
            <a:ext cx="7099300" cy="2161033"/>
          </a:xfrm>
          <a:prstGeom prst="rect">
            <a:avLst/>
          </a:prstGeom>
        </p:spPr>
        <p:txBody>
          <a:bodyPr lIns="0" tIns="0" rIns="0" bIns="0" anchor="b">
            <a:spAutoFit/>
          </a:bodyPr>
          <a:lstStyle/>
          <a:p>
            <a:pPr>
              <a:lnSpc>
                <a:spcPts val="4300"/>
              </a:lnSpc>
              <a:defRPr>
                <a:solidFill>
                  <a:srgbClr val="A13735"/>
                </a:solidFill>
              </a:defRPr>
            </a:pPr>
            <a:r>
              <a:t>Contact name</a:t>
            </a:r>
          </a:p>
          <a:p>
            <a:pPr>
              <a:lnSpc>
                <a:spcPts val="4300"/>
              </a:lnSpc>
              <a:defRPr>
                <a:solidFill>
                  <a:srgbClr val="A13735"/>
                </a:solidFill>
              </a:defRPr>
            </a:pPr>
            <a:r>
              <a:t>tel 0161 236 0600</a:t>
            </a:r>
          </a:p>
          <a:p>
            <a:pPr>
              <a:lnSpc>
                <a:spcPts val="4300"/>
              </a:lnSpc>
              <a:defRPr>
                <a:solidFill>
                  <a:srgbClr val="A13735"/>
                </a:solidFill>
              </a:defRPr>
            </a:pPr>
            <a:r>
              <a:t>email xxxxxxx@creativeconcern.com</a:t>
            </a:r>
          </a:p>
          <a:p>
            <a:pPr>
              <a:lnSpc>
                <a:spcPts val="4300"/>
              </a:lnSpc>
              <a:defRPr>
                <a:solidFill>
                  <a:srgbClr val="A13735"/>
                </a:solidFill>
              </a:defRPr>
            </a:pPr>
            <a:r>
              <a:rPr>
                <a:hlinkClick r:id="rId3"/>
              </a:rPr>
              <a:t>creativeconcern.com</a:t>
            </a:r>
          </a:p>
        </p:txBody>
      </p:sp>
      <p:sp>
        <p:nvSpPr>
          <p:cNvPr id="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ork that… copy">
    <p:spTree>
      <p:nvGrpSpPr>
        <p:cNvPr id="1" name=""/>
        <p:cNvGrpSpPr/>
        <p:nvPr/>
      </p:nvGrpSpPr>
      <p:grpSpPr>
        <a:xfrm>
          <a:off x="0" y="0"/>
          <a:ext cx="0" cy="0"/>
          <a:chOff x="0" y="0"/>
          <a:chExt cx="0" cy="0"/>
        </a:xfrm>
      </p:grpSpPr>
      <p:sp>
        <p:nvSpPr>
          <p:cNvPr id="290" name="Rectangle"/>
          <p:cNvSpPr/>
          <p:nvPr/>
        </p:nvSpPr>
        <p:spPr>
          <a:xfrm>
            <a:off x="635000" y="635000"/>
            <a:ext cx="23114000" cy="12446000"/>
          </a:xfrm>
          <a:prstGeom prst="rect">
            <a:avLst/>
          </a:prstGeom>
          <a:solidFill>
            <a:srgbClr val="561C9A"/>
          </a:solidFill>
          <a:ln w="12700">
            <a:miter lim="400000"/>
          </a:ln>
        </p:spPr>
        <p:txBody>
          <a:bodyPr lIns="50800" tIns="50800" rIns="50800" bIns="50800" anchor="ctr"/>
          <a:lstStyle/>
          <a:p>
            <a:pPr defTabSz="825500">
              <a:lnSpc>
                <a:spcPts val="4300"/>
              </a:lnSpc>
              <a:spcBef>
                <a:spcPts val="1200"/>
              </a:spcBef>
              <a:defRPr sz="3600">
                <a:solidFill>
                  <a:srgbClr val="561C9A"/>
                </a:solidFill>
              </a:defRPr>
            </a:pPr>
            <a:endParaRPr/>
          </a:p>
        </p:txBody>
      </p:sp>
      <p:sp>
        <p:nvSpPr>
          <p:cNvPr id="291"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a:lnSpc>
                <a:spcPct val="100000"/>
              </a:lnSpc>
              <a:defRPr sz="9000">
                <a:solidFill>
                  <a:srgbClr val="5BD5CB"/>
                </a:solidFill>
              </a:defRPr>
            </a:lvl1pPr>
          </a:lstStyle>
          <a:p>
            <a:r>
              <a:t>Work that campaigns.</a:t>
            </a:r>
          </a:p>
        </p:txBody>
      </p:sp>
      <p:sp>
        <p:nvSpPr>
          <p:cNvPr id="2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Full page FOR FILM ONLY">
    <p:spTree>
      <p:nvGrpSpPr>
        <p:cNvPr id="1" name=""/>
        <p:cNvGrpSpPr/>
        <p:nvPr/>
      </p:nvGrpSpPr>
      <p:grpSpPr>
        <a:xfrm>
          <a:off x="0" y="0"/>
          <a:ext cx="0" cy="0"/>
          <a:chOff x="0" y="0"/>
          <a:chExt cx="0" cy="0"/>
        </a:xfrm>
      </p:grpSpPr>
      <p:sp>
        <p:nvSpPr>
          <p:cNvPr id="299" name="cc keynote icons-02.png"/>
          <p:cNvSpPr>
            <a:spLocks noGrp="1"/>
          </p:cNvSpPr>
          <p:nvPr>
            <p:ph type="pic" idx="13"/>
          </p:nvPr>
        </p:nvSpPr>
        <p:spPr>
          <a:xfrm>
            <a:off x="4934" y="0"/>
            <a:ext cx="24374132" cy="13716000"/>
          </a:xfrm>
          <a:prstGeom prst="rect">
            <a:avLst/>
          </a:prstGeom>
        </p:spPr>
        <p:txBody>
          <a:bodyPr lIns="91439" tIns="45719" rIns="91439" bIns="45719">
            <a:noAutofit/>
          </a:bodyPr>
          <a:lstStyle/>
          <a:p>
            <a:endParaRPr/>
          </a:p>
        </p:txBody>
      </p:sp>
      <p:pic>
        <p:nvPicPr>
          <p:cNvPr id="30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0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3600"/>
              </a:spcBef>
              <a:defRPr sz="6000"/>
            </a:lvl1pPr>
          </a:lstStyle>
          <a:p>
            <a:r>
              <a:t>Or do this instead of drag and drop</a:t>
            </a:r>
          </a:p>
        </p:txBody>
      </p:sp>
      <p:sp>
        <p:nvSpPr>
          <p:cNvPr id="3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Full page (border) FOR WOW IMAGE">
    <p:spTree>
      <p:nvGrpSpPr>
        <p:cNvPr id="1" name=""/>
        <p:cNvGrpSpPr/>
        <p:nvPr/>
      </p:nvGrpSpPr>
      <p:grpSpPr>
        <a:xfrm>
          <a:off x="0" y="0"/>
          <a:ext cx="0" cy="0"/>
          <a:chOff x="0" y="0"/>
          <a:chExt cx="0" cy="0"/>
        </a:xfrm>
      </p:grpSpPr>
      <p:sp>
        <p:nvSpPr>
          <p:cNvPr id="309" name="cc keynote icons-01.png"/>
          <p:cNvSpPr>
            <a:spLocks noGrp="1"/>
          </p:cNvSpPr>
          <p:nvPr>
            <p:ph type="pic" idx="13"/>
          </p:nvPr>
        </p:nvSpPr>
        <p:spPr>
          <a:xfrm>
            <a:off x="628650" y="628650"/>
            <a:ext cx="23126700" cy="12458700"/>
          </a:xfrm>
          <a:prstGeom prst="rect">
            <a:avLst/>
          </a:prstGeom>
        </p:spPr>
        <p:txBody>
          <a:bodyPr lIns="91439" tIns="45719" rIns="91439" bIns="45719">
            <a:noAutofit/>
          </a:bodyPr>
          <a:lstStyle/>
          <a:p>
            <a:endParaRPr/>
          </a:p>
        </p:txBody>
      </p:sp>
      <p:pic>
        <p:nvPicPr>
          <p:cNvPr id="31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1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3600"/>
              </a:spcBef>
              <a:defRPr sz="6000"/>
            </a:lvl1pPr>
          </a:lstStyle>
          <a:p>
            <a:r>
              <a:t>Or do this instead of drag and drop</a:t>
            </a:r>
          </a:p>
        </p:txBody>
      </p:sp>
      <p:sp>
        <p:nvSpPr>
          <p:cNvPr id="312"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Image grid 2up square">
    <p:spTree>
      <p:nvGrpSpPr>
        <p:cNvPr id="1" name=""/>
        <p:cNvGrpSpPr/>
        <p:nvPr/>
      </p:nvGrpSpPr>
      <p:grpSpPr>
        <a:xfrm>
          <a:off x="0" y="0"/>
          <a:ext cx="0" cy="0"/>
          <a:chOff x="0" y="0"/>
          <a:chExt cx="0" cy="0"/>
        </a:xfrm>
      </p:grpSpPr>
      <p:sp>
        <p:nvSpPr>
          <p:cNvPr id="319"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320"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321"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22"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323"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24"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Image grid 2up square copy">
    <p:spTree>
      <p:nvGrpSpPr>
        <p:cNvPr id="1" name=""/>
        <p:cNvGrpSpPr/>
        <p:nvPr/>
      </p:nvGrpSpPr>
      <p:grpSpPr>
        <a:xfrm>
          <a:off x="0" y="0"/>
          <a:ext cx="0" cy="0"/>
          <a:chOff x="0" y="0"/>
          <a:chExt cx="0" cy="0"/>
        </a:xfrm>
      </p:grpSpPr>
      <p:sp>
        <p:nvSpPr>
          <p:cNvPr id="331"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332"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333"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34"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1200"/>
              </a:spcBef>
              <a:defRPr sz="6000"/>
            </a:lvl1pPr>
          </a:lstStyle>
          <a:p>
            <a:r>
              <a:t>Or do this instead of drag and drop</a:t>
            </a:r>
          </a:p>
        </p:txBody>
      </p:sp>
      <p:sp>
        <p:nvSpPr>
          <p:cNvPr id="335"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36"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343"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44"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345"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346"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347"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348"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349"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356" name="Running header to go here"/>
          <p:cNvSpPr txBox="1">
            <a:spLocks noGrp="1"/>
          </p:cNvSpPr>
          <p:nvPr>
            <p:ph type="body" sz="quarter" idx="13"/>
          </p:nvPr>
        </p:nvSpPr>
        <p:spPr>
          <a:xfrm>
            <a:off x="635000" y="903478"/>
            <a:ext cx="11558400" cy="462281"/>
          </a:xfrm>
          <a:prstGeom prst="rect">
            <a:avLst/>
          </a:prstGeom>
        </p:spPr>
        <p:txBody>
          <a:bodyPr lIns="0" tIns="0" rIns="0" bIns="0" anchor="b">
            <a:spAutoFit/>
          </a:bodyPr>
          <a:lstStyle>
            <a:lvl1pPr>
              <a:lnSpc>
                <a:spcPts val="3800"/>
              </a:lnSpc>
            </a:lvl1pPr>
          </a:lstStyle>
          <a:p>
            <a:r>
              <a:t>Running header to go here</a:t>
            </a:r>
          </a:p>
        </p:txBody>
      </p:sp>
      <p:sp>
        <p:nvSpPr>
          <p:cNvPr id="357" name="Introductory text if required can go in here. If it’s not needed, then delete this box and drag the main text box up to the ruler line (if not visible, select View&gt;Guides&gt; Show master guides."/>
          <p:cNvSpPr txBox="1">
            <a:spLocks noGrp="1"/>
          </p:cNvSpPr>
          <p:nvPr>
            <p:ph type="body" sz="quarter" idx="14"/>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358" name="Page title here, two lines maximum"/>
          <p:cNvSpPr txBox="1">
            <a:spLocks noGrp="1"/>
          </p:cNvSpPr>
          <p:nvPr>
            <p:ph type="body" sz="quarter" idx="15"/>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359" name="Body Level One…"/>
          <p:cNvSpPr txBox="1">
            <a:spLocks noGrp="1"/>
          </p:cNvSpPr>
          <p:nvPr>
            <p:ph type="body" idx="16"/>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360"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Full page (border) FOR WOW IMAGE">
    <p:spTree>
      <p:nvGrpSpPr>
        <p:cNvPr id="1" name=""/>
        <p:cNvGrpSpPr/>
        <p:nvPr/>
      </p:nvGrpSpPr>
      <p:grpSpPr>
        <a:xfrm>
          <a:off x="0" y="0"/>
          <a:ext cx="0" cy="0"/>
          <a:chOff x="0" y="0"/>
          <a:chExt cx="0" cy="0"/>
        </a:xfrm>
      </p:grpSpPr>
      <p:sp>
        <p:nvSpPr>
          <p:cNvPr id="367" name="Image"/>
          <p:cNvSpPr>
            <a:spLocks noGrp="1"/>
          </p:cNvSpPr>
          <p:nvPr>
            <p:ph type="pic" idx="13"/>
          </p:nvPr>
        </p:nvSpPr>
        <p:spPr>
          <a:xfrm>
            <a:off x="628650" y="628650"/>
            <a:ext cx="23126700" cy="12458700"/>
          </a:xfrm>
          <a:prstGeom prst="rect">
            <a:avLst/>
          </a:prstGeom>
        </p:spPr>
        <p:txBody>
          <a:bodyPr lIns="91439" tIns="45719" rIns="91439" bIns="45719">
            <a:noAutofit/>
          </a:bodyPr>
          <a:lstStyle/>
          <a:p>
            <a:endParaRPr/>
          </a:p>
        </p:txBody>
      </p:sp>
      <p:pic>
        <p:nvPicPr>
          <p:cNvPr id="368"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69"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370"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Image grid 2up">
    <p:spTree>
      <p:nvGrpSpPr>
        <p:cNvPr id="1" name=""/>
        <p:cNvGrpSpPr/>
        <p:nvPr/>
      </p:nvGrpSpPr>
      <p:grpSpPr>
        <a:xfrm>
          <a:off x="0" y="0"/>
          <a:ext cx="0" cy="0"/>
          <a:chOff x="0" y="0"/>
          <a:chExt cx="0" cy="0"/>
        </a:xfrm>
      </p:grpSpPr>
      <p:sp>
        <p:nvSpPr>
          <p:cNvPr id="377" name="Line"/>
          <p:cNvSpPr/>
          <p:nvPr/>
        </p:nvSpPr>
        <p:spPr>
          <a:xfrm flipV="1">
            <a:off x="633599" y="1510099"/>
            <a:ext cx="23115602"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378" name="cc keynote icons-03.png"/>
          <p:cNvSpPr>
            <a:spLocks noGrp="1"/>
          </p:cNvSpPr>
          <p:nvPr>
            <p:ph type="pic" sz="half" idx="13"/>
          </p:nvPr>
        </p:nvSpPr>
        <p:spPr>
          <a:xfrm>
            <a:off x="633599" y="3641841"/>
            <a:ext cx="11425613" cy="6737130"/>
          </a:xfrm>
          <a:prstGeom prst="rect">
            <a:avLst/>
          </a:prstGeom>
        </p:spPr>
        <p:txBody>
          <a:bodyPr lIns="91439" tIns="45719" rIns="91439" bIns="45719">
            <a:noAutofit/>
          </a:bodyPr>
          <a:lstStyle/>
          <a:p>
            <a:endParaRPr/>
          </a:p>
        </p:txBody>
      </p:sp>
      <p:sp>
        <p:nvSpPr>
          <p:cNvPr id="379" name="cc keynote icons-03.png"/>
          <p:cNvSpPr>
            <a:spLocks noGrp="1"/>
          </p:cNvSpPr>
          <p:nvPr>
            <p:ph type="pic" sz="half" idx="14"/>
          </p:nvPr>
        </p:nvSpPr>
        <p:spPr>
          <a:xfrm>
            <a:off x="12323579" y="3641841"/>
            <a:ext cx="11425613" cy="6737130"/>
          </a:xfrm>
          <a:prstGeom prst="rect">
            <a:avLst/>
          </a:prstGeom>
        </p:spPr>
        <p:txBody>
          <a:bodyPr lIns="91439" tIns="45719" rIns="91439" bIns="45719">
            <a:noAutofit/>
          </a:bodyPr>
          <a:lstStyle/>
          <a:p>
            <a:endParaRPr/>
          </a:p>
        </p:txBody>
      </p:sp>
      <p:pic>
        <p:nvPicPr>
          <p:cNvPr id="38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8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382"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83" name="Caption title…"/>
          <p:cNvSpPr>
            <a:spLocks noGrp="1"/>
          </p:cNvSpPr>
          <p:nvPr>
            <p:ph type="body" sz="quarter" idx="16"/>
          </p:nvPr>
        </p:nvSpPr>
        <p:spPr>
          <a:xfrm>
            <a:off x="16207978" y="10642600"/>
            <a:ext cx="7541236" cy="1424832"/>
          </a:xfrm>
          <a:prstGeom prst="rect">
            <a:avLst/>
          </a:prstGeom>
        </p:spPr>
        <p:txBody>
          <a:bodyPr lIns="0" tIns="0" rIns="0" bIns="0">
            <a:noAutofit/>
          </a:bodyPr>
          <a:lstStyle/>
          <a:p>
            <a:pPr defTabSz="457200">
              <a:lnSpc>
                <a:spcPts val="1900"/>
              </a:lnSpc>
              <a:defRPr sz="1600">
                <a:latin typeface="BrownStd-Bold"/>
                <a:ea typeface="BrownStd-Bold"/>
                <a:cs typeface="BrownStd-Bold"/>
                <a:sym typeface="BrownStd-Bold"/>
              </a:defRPr>
            </a:pPr>
            <a:r>
              <a:t>Caption title</a:t>
            </a:r>
          </a:p>
          <a:p>
            <a:pPr defTabSz="457200">
              <a:lnSpc>
                <a:spcPts val="1900"/>
              </a:lnSpc>
              <a:spcBef>
                <a:spcPts val="900"/>
              </a:spcBef>
              <a:defRPr sz="1600"/>
            </a:pPr>
            <a:r>
              <a:t>Caption text</a:t>
            </a:r>
          </a:p>
        </p:txBody>
      </p:sp>
      <p:sp>
        <p:nvSpPr>
          <p:cNvPr id="384"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391"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392" name="DD Year End 2017"/>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DD Year End 2017</a:t>
            </a:r>
          </a:p>
        </p:txBody>
      </p:sp>
      <p:sp>
        <p:nvSpPr>
          <p:cNvPr id="393"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hank you slide yellow">
    <p:spTree>
      <p:nvGrpSpPr>
        <p:cNvPr id="1" name=""/>
        <p:cNvGrpSpPr/>
        <p:nvPr/>
      </p:nvGrpSpPr>
      <p:grpSpPr>
        <a:xfrm>
          <a:off x="0" y="0"/>
          <a:ext cx="0" cy="0"/>
          <a:chOff x="0" y="0"/>
          <a:chExt cx="0" cy="0"/>
        </a:xfrm>
      </p:grpSpPr>
      <p:sp>
        <p:nvSpPr>
          <p:cNvPr id="45"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46" name="Image" descr="Image"/>
          <p:cNvPicPr>
            <a:picLocks noChangeAspect="1"/>
          </p:cNvPicPr>
          <p:nvPr/>
        </p:nvPicPr>
        <p:blipFill>
          <a:blip r:embed="rId2">
            <a:extLst/>
          </a:blip>
          <a:stretch>
            <a:fillRect/>
          </a:stretch>
        </p:blipFill>
        <p:spPr>
          <a:xfrm>
            <a:off x="18821400" y="11430000"/>
            <a:ext cx="4292435" cy="868679"/>
          </a:xfrm>
          <a:prstGeom prst="rect">
            <a:avLst/>
          </a:prstGeom>
          <a:ln w="12700">
            <a:miter lim="400000"/>
          </a:ln>
        </p:spPr>
      </p:pic>
      <p:sp>
        <p:nvSpPr>
          <p:cNvPr id="47" name="Thank you"/>
          <p:cNvSpPr txBox="1">
            <a:spLocks noGrp="1"/>
          </p:cNvSpPr>
          <p:nvPr>
            <p:ph type="body" sz="quarter" idx="13"/>
          </p:nvPr>
        </p:nvSpPr>
        <p:spPr>
          <a:xfrm>
            <a:off x="1270000" y="3045459"/>
            <a:ext cx="7099300" cy="927101"/>
          </a:xfrm>
          <a:prstGeom prst="rect">
            <a:avLst/>
          </a:prstGeom>
        </p:spPr>
        <p:txBody>
          <a:bodyPr lIns="0" tIns="0" rIns="0" bIns="0" anchor="ctr">
            <a:spAutoFit/>
          </a:bodyPr>
          <a:lstStyle>
            <a:lvl1pPr>
              <a:lnSpc>
                <a:spcPts val="7200"/>
              </a:lnSpc>
              <a:defRPr sz="6000">
                <a:solidFill>
                  <a:srgbClr val="C89A23"/>
                </a:solidFill>
                <a:latin typeface="BrownStd-Bold"/>
                <a:ea typeface="BrownStd-Bold"/>
                <a:cs typeface="BrownStd-Bold"/>
                <a:sym typeface="BrownStd-Bold"/>
              </a:defRPr>
            </a:lvl1pPr>
          </a:lstStyle>
          <a:p>
            <a:r>
              <a:t>Thank you</a:t>
            </a:r>
          </a:p>
        </p:txBody>
      </p:sp>
      <p:sp>
        <p:nvSpPr>
          <p:cNvPr id="48" name="Contact name…"/>
          <p:cNvSpPr txBox="1">
            <a:spLocks noGrp="1"/>
          </p:cNvSpPr>
          <p:nvPr>
            <p:ph type="body" sz="quarter" idx="14"/>
          </p:nvPr>
        </p:nvSpPr>
        <p:spPr>
          <a:xfrm>
            <a:off x="1270000" y="10137646"/>
            <a:ext cx="7099300" cy="2161033"/>
          </a:xfrm>
          <a:prstGeom prst="rect">
            <a:avLst/>
          </a:prstGeom>
        </p:spPr>
        <p:txBody>
          <a:bodyPr lIns="0" tIns="0" rIns="0" bIns="0" anchor="b">
            <a:spAutoFit/>
          </a:bodyPr>
          <a:lstStyle/>
          <a:p>
            <a:pPr>
              <a:lnSpc>
                <a:spcPts val="4300"/>
              </a:lnSpc>
              <a:defRPr>
                <a:solidFill>
                  <a:srgbClr val="C89A23"/>
                </a:solidFill>
              </a:defRPr>
            </a:pPr>
            <a:r>
              <a:t>Contact name</a:t>
            </a:r>
          </a:p>
          <a:p>
            <a:pPr>
              <a:lnSpc>
                <a:spcPts val="4300"/>
              </a:lnSpc>
              <a:defRPr>
                <a:solidFill>
                  <a:srgbClr val="C89A23"/>
                </a:solidFill>
              </a:defRPr>
            </a:pPr>
            <a:r>
              <a:t>tel 0161 236 0600</a:t>
            </a:r>
          </a:p>
          <a:p>
            <a:pPr>
              <a:lnSpc>
                <a:spcPts val="4300"/>
              </a:lnSpc>
              <a:defRPr>
                <a:solidFill>
                  <a:srgbClr val="C89A23"/>
                </a:solidFill>
              </a:defRPr>
            </a:pPr>
            <a:r>
              <a:t>email xxxxxxx@creativeconcern.com</a:t>
            </a:r>
          </a:p>
          <a:p>
            <a:pPr>
              <a:lnSpc>
                <a:spcPts val="4300"/>
              </a:lnSpc>
              <a:defRPr>
                <a:solidFill>
                  <a:srgbClr val="C89A23"/>
                </a:solidFill>
              </a:defRPr>
            </a:pPr>
            <a:r>
              <a:rPr>
                <a:hlinkClick r:id="rId3"/>
              </a:rPr>
              <a:t>creativeconcern.com</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00"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0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402"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03"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404"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05"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Image grid single image">
    <p:spTree>
      <p:nvGrpSpPr>
        <p:cNvPr id="1" name=""/>
        <p:cNvGrpSpPr/>
        <p:nvPr/>
      </p:nvGrpSpPr>
      <p:grpSpPr>
        <a:xfrm>
          <a:off x="0" y="0"/>
          <a:ext cx="0" cy="0"/>
          <a:chOff x="0" y="0"/>
          <a:chExt cx="0" cy="0"/>
        </a:xfrm>
      </p:grpSpPr>
      <p:sp>
        <p:nvSpPr>
          <p:cNvPr id="412" name="Image"/>
          <p:cNvSpPr>
            <a:spLocks noGrp="1"/>
          </p:cNvSpPr>
          <p:nvPr>
            <p:ph type="pic" idx="13"/>
          </p:nvPr>
        </p:nvSpPr>
        <p:spPr>
          <a:xfrm>
            <a:off x="628650" y="1904305"/>
            <a:ext cx="23114000" cy="10160001"/>
          </a:xfrm>
          <a:prstGeom prst="rect">
            <a:avLst/>
          </a:prstGeom>
        </p:spPr>
        <p:txBody>
          <a:bodyPr lIns="91439" tIns="45719" rIns="91439" bIns="45719">
            <a:noAutofit/>
          </a:bodyPr>
          <a:lstStyle/>
          <a:p>
            <a:endParaRPr/>
          </a:p>
        </p:txBody>
      </p:sp>
      <p:pic>
        <p:nvPicPr>
          <p:cNvPr id="413"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414"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415"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16"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417"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24"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25"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26"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427"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428"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29"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stStyle>
          <a:p>
            <a:r>
              <a:t>Body Level One</a:t>
            </a:r>
          </a:p>
        </p:txBody>
      </p:sp>
      <p:sp>
        <p:nvSpPr>
          <p:cNvPr id="430"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Image grid 2up square">
    <p:spTree>
      <p:nvGrpSpPr>
        <p:cNvPr id="1" name=""/>
        <p:cNvGrpSpPr/>
        <p:nvPr/>
      </p:nvGrpSpPr>
      <p:grpSpPr>
        <a:xfrm>
          <a:off x="0" y="0"/>
          <a:ext cx="0" cy="0"/>
          <a:chOff x="0" y="0"/>
          <a:chExt cx="0" cy="0"/>
        </a:xfrm>
      </p:grpSpPr>
      <p:sp>
        <p:nvSpPr>
          <p:cNvPr id="437"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438"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439"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440"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441"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42"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43"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450" name="Running header to be written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be written here</a:t>
            </a:r>
          </a:p>
        </p:txBody>
      </p:sp>
      <p:sp>
        <p:nvSpPr>
          <p:cNvPr id="451"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452"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53" name="Work that matters. Creative Concern."/>
          <p:cNvSpPr txBox="1"/>
          <p:nvPr/>
        </p:nvSpPr>
        <p:spPr>
          <a:xfrm>
            <a:off x="18313604"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spcBef>
                <a:spcPts val="1200"/>
              </a:spcBef>
              <a:defRPr sz="2400"/>
            </a:lvl1pPr>
          </a:lstStyle>
          <a:p>
            <a:r>
              <a:t>Work that matters. Creative Concern.</a:t>
            </a:r>
          </a:p>
        </p:txBody>
      </p:sp>
      <p:sp>
        <p:nvSpPr>
          <p:cNvPr id="454"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461" name="Running header to be written here"/>
          <p:cNvSpPr txBox="1">
            <a:spLocks noGrp="1"/>
          </p:cNvSpPr>
          <p:nvPr>
            <p:ph type="body" sz="quarter" idx="13"/>
          </p:nvPr>
        </p:nvSpPr>
        <p:spPr>
          <a:xfrm>
            <a:off x="633599" y="884427"/>
            <a:ext cx="7099301" cy="462282"/>
          </a:xfrm>
          <a:prstGeom prst="rect">
            <a:avLst/>
          </a:prstGeom>
        </p:spPr>
        <p:txBody>
          <a:bodyPr lIns="0" tIns="0" rIns="0" bIns="0" anchor="b">
            <a:spAutoFit/>
          </a:bodyPr>
          <a:lstStyle>
            <a:lvl1pPr defTabSz="457200">
              <a:lnSpc>
                <a:spcPts val="3800"/>
              </a:lnSpc>
            </a:lvl1pPr>
          </a:lstStyle>
          <a:p>
            <a:r>
              <a:t>Running header to be written here</a:t>
            </a:r>
          </a:p>
        </p:txBody>
      </p:sp>
      <p:sp>
        <p:nvSpPr>
          <p:cNvPr id="462"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defTabSz="457200">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defTabSz="457200">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463" name="Slide Number"/>
          <p:cNvSpPr txBox="1">
            <a:spLocks noGrp="1"/>
          </p:cNvSpPr>
          <p:nvPr>
            <p:ph type="sldNum" sz="quarter" idx="2"/>
          </p:nvPr>
        </p:nvSpPr>
        <p:spPr>
          <a:xfrm>
            <a:off x="23433237" y="977900"/>
            <a:ext cx="479045" cy="500381"/>
          </a:xfrm>
          <a:prstGeom prst="rect">
            <a:avLst/>
          </a:prstGeom>
        </p:spPr>
        <p:txBody>
          <a:bodyPr/>
          <a:lstStyle>
            <a:lvl1pPr defTabSz="457200">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70"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71"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72" name="Body Level One"/>
          <p:cNvSpPr txBox="1">
            <a:spLocks noGrp="1"/>
          </p:cNvSpPr>
          <p:nvPr>
            <p:ph type="body" idx="15"/>
          </p:nvPr>
        </p:nvSpPr>
        <p:spPr>
          <a:xfrm>
            <a:off x="633600" y="5080000"/>
            <a:ext cx="23116800" cy="6985000"/>
          </a:xfrm>
          <a:prstGeom prst="rect">
            <a:avLst/>
          </a:prstGeom>
        </p:spPr>
        <p:txBody>
          <a:bodyPr lIns="0" tIns="0" rIns="0" bIns="0" numCol="2" spcCol="952500" anchor="ctr">
            <a:noAutofit/>
          </a:bodyPr>
          <a:lstStyle>
            <a:lvl1pPr>
              <a:spcBef>
                <a:spcPts val="1200"/>
              </a:spcBef>
              <a:defRPr>
                <a:latin typeface="Bressay"/>
                <a:ea typeface="Bressay"/>
                <a:cs typeface="Bressay"/>
                <a:sym typeface="Bressay"/>
              </a:defRPr>
            </a:lvl1pPr>
          </a:lstStyle>
          <a:p>
            <a:r>
              <a:t>Body Level One</a:t>
            </a:r>
          </a:p>
        </p:txBody>
      </p:sp>
      <p:sp>
        <p:nvSpPr>
          <p:cNvPr id="473"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chor="ctr">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474"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81"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82"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83"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stStyle>
          <a:p>
            <a:r>
              <a:t>Body Level One</a:t>
            </a:r>
          </a:p>
        </p:txBody>
      </p:sp>
      <p:sp>
        <p:nvSpPr>
          <p:cNvPr id="484"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485"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492" name="Work that matters. Creative Concern."/>
          <p:cNvSpPr txBox="1"/>
          <p:nvPr/>
        </p:nvSpPr>
        <p:spPr>
          <a:xfrm>
            <a:off x="18313604"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825500">
              <a:lnSpc>
                <a:spcPts val="2800"/>
              </a:lnSpc>
              <a:spcBef>
                <a:spcPts val="1200"/>
              </a:spcBef>
              <a:defRPr sz="2400"/>
            </a:lvl1pPr>
          </a:lstStyle>
          <a:p>
            <a:r>
              <a:t>Work that matters. Creative Concern.</a:t>
            </a:r>
          </a:p>
        </p:txBody>
      </p:sp>
      <p:sp>
        <p:nvSpPr>
          <p:cNvPr id="493" name="Running header to be written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be written here</a:t>
            </a:r>
          </a:p>
        </p:txBody>
      </p:sp>
      <p:sp>
        <p:nvSpPr>
          <p:cNvPr id="494"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495"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Image grid 3up">
    <p:spTree>
      <p:nvGrpSpPr>
        <p:cNvPr id="1" name=""/>
        <p:cNvGrpSpPr/>
        <p:nvPr/>
      </p:nvGrpSpPr>
      <p:grpSpPr>
        <a:xfrm>
          <a:off x="0" y="0"/>
          <a:ext cx="0" cy="0"/>
          <a:chOff x="0" y="0"/>
          <a:chExt cx="0" cy="0"/>
        </a:xfrm>
      </p:grpSpPr>
      <p:sp>
        <p:nvSpPr>
          <p:cNvPr id="502" name="cc keynote icons-03.png"/>
          <p:cNvSpPr>
            <a:spLocks noGrp="1"/>
          </p:cNvSpPr>
          <p:nvPr>
            <p:ph type="pic" idx="13"/>
          </p:nvPr>
        </p:nvSpPr>
        <p:spPr>
          <a:xfrm>
            <a:off x="633599" y="1907431"/>
            <a:ext cx="15351302" cy="10160001"/>
          </a:xfrm>
          <a:prstGeom prst="rect">
            <a:avLst/>
          </a:prstGeom>
        </p:spPr>
        <p:txBody>
          <a:bodyPr lIns="91439" tIns="45719" rIns="91439" bIns="45719">
            <a:noAutofit/>
          </a:bodyPr>
          <a:lstStyle/>
          <a:p>
            <a:endParaRPr/>
          </a:p>
        </p:txBody>
      </p:sp>
      <p:sp>
        <p:nvSpPr>
          <p:cNvPr id="503" name="cc keynote icons-03.png"/>
          <p:cNvSpPr>
            <a:spLocks noGrp="1"/>
          </p:cNvSpPr>
          <p:nvPr>
            <p:ph type="pic" sz="quarter" idx="14"/>
          </p:nvPr>
        </p:nvSpPr>
        <p:spPr>
          <a:xfrm>
            <a:off x="16214011" y="1908919"/>
            <a:ext cx="7535180" cy="4974481"/>
          </a:xfrm>
          <a:prstGeom prst="rect">
            <a:avLst/>
          </a:prstGeom>
        </p:spPr>
        <p:txBody>
          <a:bodyPr lIns="91439" tIns="45719" rIns="91439" bIns="45719">
            <a:noAutofit/>
          </a:bodyPr>
          <a:lstStyle/>
          <a:p>
            <a:endParaRPr/>
          </a:p>
        </p:txBody>
      </p:sp>
      <p:sp>
        <p:nvSpPr>
          <p:cNvPr id="504" name="cc keynote icons-03.png"/>
          <p:cNvSpPr>
            <a:spLocks noGrp="1"/>
          </p:cNvSpPr>
          <p:nvPr>
            <p:ph type="pic" sz="quarter" idx="15"/>
          </p:nvPr>
        </p:nvSpPr>
        <p:spPr>
          <a:xfrm>
            <a:off x="16200410" y="7106261"/>
            <a:ext cx="3668813" cy="5011639"/>
          </a:xfrm>
          <a:prstGeom prst="rect">
            <a:avLst/>
          </a:prstGeom>
        </p:spPr>
        <p:txBody>
          <a:bodyPr lIns="91439" tIns="45719" rIns="91439" bIns="45719">
            <a:noAutofit/>
          </a:bodyPr>
          <a:lstStyle/>
          <a:p>
            <a:endParaRPr/>
          </a:p>
        </p:txBody>
      </p:sp>
      <p:pic>
        <p:nvPicPr>
          <p:cNvPr id="505"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06"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507" name="Running header to go here"/>
          <p:cNvSpPr txBox="1">
            <a:spLocks noGrp="1"/>
          </p:cNvSpPr>
          <p:nvPr>
            <p:ph type="body" sz="quarter" idx="16"/>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08" name="Caption title…"/>
          <p:cNvSpPr>
            <a:spLocks noGrp="1"/>
          </p:cNvSpPr>
          <p:nvPr>
            <p:ph type="body" sz="quarter" idx="17"/>
          </p:nvPr>
        </p:nvSpPr>
        <p:spPr>
          <a:xfrm>
            <a:off x="20097915" y="7143419"/>
            <a:ext cx="3651300" cy="4924013"/>
          </a:xfrm>
          <a:prstGeom prst="rect">
            <a:avLst/>
          </a:prstGeom>
        </p:spPr>
        <p:txBody>
          <a:bodyPr lIns="0" tIns="0" rIns="0" bIns="0">
            <a:noAutofit/>
          </a:bodyPr>
          <a:lstStyle/>
          <a:p>
            <a:pPr defTabSz="457200">
              <a:lnSpc>
                <a:spcPts val="1900"/>
              </a:lnSpc>
              <a:defRPr sz="1600">
                <a:latin typeface="BrownStd-Bold"/>
                <a:ea typeface="BrownStd-Bold"/>
                <a:cs typeface="BrownStd-Bold"/>
                <a:sym typeface="BrownStd-Bold"/>
              </a:defRPr>
            </a:pPr>
            <a:r>
              <a:t>Caption title</a:t>
            </a:r>
          </a:p>
          <a:p>
            <a:pPr defTabSz="457200">
              <a:lnSpc>
                <a:spcPts val="1900"/>
              </a:lnSpc>
              <a:spcBef>
                <a:spcPts val="900"/>
              </a:spcBef>
              <a:defRPr sz="1600"/>
            </a:pPr>
            <a:r>
              <a:t>Caption text</a:t>
            </a:r>
          </a:p>
        </p:txBody>
      </p:sp>
      <p:sp>
        <p:nvSpPr>
          <p:cNvPr id="509"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10"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1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Header and footer only short form">
    <p:spTree>
      <p:nvGrpSpPr>
        <p:cNvPr id="1" name=""/>
        <p:cNvGrpSpPr/>
        <p:nvPr/>
      </p:nvGrpSpPr>
      <p:grpSpPr>
        <a:xfrm>
          <a:off x="0" y="0"/>
          <a:ext cx="0" cy="0"/>
          <a:chOff x="0" y="0"/>
          <a:chExt cx="0" cy="0"/>
        </a:xfrm>
      </p:grpSpPr>
      <p:sp>
        <p:nvSpPr>
          <p:cNvPr id="56" name="Line"/>
          <p:cNvSpPr/>
          <p:nvPr/>
        </p:nvSpPr>
        <p:spPr>
          <a:xfrm flipV="1">
            <a:off x="633599" y="1510099"/>
            <a:ext cx="23115603" cy="12701"/>
          </a:xfrm>
          <a:prstGeom prst="line">
            <a:avLst/>
          </a:prstGeom>
          <a:ln w="50800">
            <a:solidFill>
              <a:srgbClr val="C89A23"/>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57"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Image grid 2up">
    <p:spTree>
      <p:nvGrpSpPr>
        <p:cNvPr id="1" name=""/>
        <p:cNvGrpSpPr/>
        <p:nvPr/>
      </p:nvGrpSpPr>
      <p:grpSpPr>
        <a:xfrm>
          <a:off x="0" y="0"/>
          <a:ext cx="0" cy="0"/>
          <a:chOff x="0" y="0"/>
          <a:chExt cx="0" cy="0"/>
        </a:xfrm>
      </p:grpSpPr>
      <p:sp>
        <p:nvSpPr>
          <p:cNvPr id="518" name="cc keynote icons-03.png"/>
          <p:cNvSpPr>
            <a:spLocks noGrp="1"/>
          </p:cNvSpPr>
          <p:nvPr>
            <p:ph type="pic" sz="half" idx="13"/>
          </p:nvPr>
        </p:nvSpPr>
        <p:spPr>
          <a:xfrm>
            <a:off x="633599" y="3641841"/>
            <a:ext cx="11425613" cy="6737130"/>
          </a:xfrm>
          <a:prstGeom prst="rect">
            <a:avLst/>
          </a:prstGeom>
        </p:spPr>
        <p:txBody>
          <a:bodyPr lIns="91439" tIns="45719" rIns="91439" bIns="45719">
            <a:noAutofit/>
          </a:bodyPr>
          <a:lstStyle/>
          <a:p>
            <a:endParaRPr/>
          </a:p>
        </p:txBody>
      </p:sp>
      <p:sp>
        <p:nvSpPr>
          <p:cNvPr id="519" name="cc keynote icons-03.png"/>
          <p:cNvSpPr>
            <a:spLocks noGrp="1"/>
          </p:cNvSpPr>
          <p:nvPr>
            <p:ph type="pic" sz="half" idx="14"/>
          </p:nvPr>
        </p:nvSpPr>
        <p:spPr>
          <a:xfrm>
            <a:off x="12323579" y="3641841"/>
            <a:ext cx="11425613" cy="6737130"/>
          </a:xfrm>
          <a:prstGeom prst="rect">
            <a:avLst/>
          </a:prstGeom>
        </p:spPr>
        <p:txBody>
          <a:bodyPr lIns="91439" tIns="45719" rIns="91439" bIns="45719">
            <a:noAutofit/>
          </a:bodyPr>
          <a:lstStyle/>
          <a:p>
            <a:endParaRPr/>
          </a:p>
        </p:txBody>
      </p:sp>
      <p:pic>
        <p:nvPicPr>
          <p:cNvPr id="52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2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522"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23" name="Caption title…"/>
          <p:cNvSpPr>
            <a:spLocks noGrp="1"/>
          </p:cNvSpPr>
          <p:nvPr>
            <p:ph type="body" sz="quarter" idx="16"/>
          </p:nvPr>
        </p:nvSpPr>
        <p:spPr>
          <a:xfrm>
            <a:off x="16207978" y="10642600"/>
            <a:ext cx="7541236" cy="1424832"/>
          </a:xfrm>
          <a:prstGeom prst="rect">
            <a:avLst/>
          </a:prstGeom>
        </p:spPr>
        <p:txBody>
          <a:bodyPr lIns="0" tIns="0" rIns="0" bIns="0">
            <a:noAutofit/>
          </a:bodyPr>
          <a:lstStyle/>
          <a:p>
            <a:pPr defTabSz="457200">
              <a:lnSpc>
                <a:spcPts val="1900"/>
              </a:lnSpc>
              <a:defRPr sz="1600">
                <a:latin typeface="BrownStd-Bold"/>
                <a:ea typeface="BrownStd-Bold"/>
                <a:cs typeface="BrownStd-Bold"/>
                <a:sym typeface="BrownStd-Bold"/>
              </a:defRPr>
            </a:pPr>
            <a:r>
              <a:t>Caption title</a:t>
            </a:r>
          </a:p>
          <a:p>
            <a:pPr defTabSz="457200">
              <a:lnSpc>
                <a:spcPts val="1900"/>
              </a:lnSpc>
              <a:spcBef>
                <a:spcPts val="900"/>
              </a:spcBef>
              <a:defRPr sz="1600"/>
            </a:pPr>
            <a:r>
              <a:t>Caption text</a:t>
            </a:r>
          </a:p>
        </p:txBody>
      </p:sp>
      <p:sp>
        <p:nvSpPr>
          <p:cNvPr id="524"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25"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26"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533"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534"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35" name="Work that matters. Creative Concern."/>
          <p:cNvSpPr txBox="1"/>
          <p:nvPr/>
        </p:nvSpPr>
        <p:spPr>
          <a:xfrm>
            <a:off x="18375879" y="12662981"/>
            <a:ext cx="5435397"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ctr" defTabSz="825500">
              <a:lnSpc>
                <a:spcPts val="2800"/>
              </a:lnSpc>
              <a:defRPr sz="2400"/>
            </a:lvl1pPr>
          </a:lstStyle>
          <a:p>
            <a:r>
              <a:t>Work that matters. Creative Concern.</a:t>
            </a:r>
          </a:p>
        </p:txBody>
      </p:sp>
      <p:sp>
        <p:nvSpPr>
          <p:cNvPr id="536"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37" name="Slide Number"/>
          <p:cNvSpPr txBox="1">
            <a:spLocks noGrp="1"/>
          </p:cNvSpPr>
          <p:nvPr>
            <p:ph type="sldNum" sz="quarter" idx="2"/>
          </p:nvPr>
        </p:nvSpPr>
        <p:spPr>
          <a:xfrm>
            <a:off x="23275249" y="903478"/>
            <a:ext cx="315977" cy="462281"/>
          </a:xfrm>
          <a:prstGeom prst="rect">
            <a:avLst/>
          </a:prstGeom>
        </p:spPr>
        <p:txBody>
          <a:bodyPr/>
          <a:lstStyle>
            <a:lvl1pPr algn="ctr">
              <a:lnSpc>
                <a:spcPts val="3800"/>
              </a:lnSpc>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Full page FOR FILM ONLY">
    <p:spTree>
      <p:nvGrpSpPr>
        <p:cNvPr id="1" name=""/>
        <p:cNvGrpSpPr/>
        <p:nvPr/>
      </p:nvGrpSpPr>
      <p:grpSpPr>
        <a:xfrm>
          <a:off x="0" y="0"/>
          <a:ext cx="0" cy="0"/>
          <a:chOff x="0" y="0"/>
          <a:chExt cx="0" cy="0"/>
        </a:xfrm>
      </p:grpSpPr>
      <p:sp>
        <p:nvSpPr>
          <p:cNvPr id="544" name="cc keynote icons-02.png"/>
          <p:cNvSpPr>
            <a:spLocks noGrp="1"/>
          </p:cNvSpPr>
          <p:nvPr>
            <p:ph type="pic" idx="13"/>
          </p:nvPr>
        </p:nvSpPr>
        <p:spPr>
          <a:xfrm>
            <a:off x="4934" y="0"/>
            <a:ext cx="24374132" cy="13716000"/>
          </a:xfrm>
          <a:prstGeom prst="rect">
            <a:avLst/>
          </a:prstGeom>
        </p:spPr>
        <p:txBody>
          <a:bodyPr lIns="91439" tIns="45719" rIns="91439" bIns="45719">
            <a:noAutofit/>
          </a:bodyPr>
          <a:lstStyle/>
          <a:p>
            <a:endParaRPr/>
          </a:p>
        </p:txBody>
      </p:sp>
      <p:pic>
        <p:nvPicPr>
          <p:cNvPr id="545"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46"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3600"/>
              </a:spcBef>
              <a:defRPr sz="6000"/>
            </a:lvl1pPr>
          </a:lstStyle>
          <a:p>
            <a:r>
              <a:t>Or do this instead of drag and drop</a:t>
            </a:r>
          </a:p>
        </p:txBody>
      </p:sp>
      <p:sp>
        <p:nvSpPr>
          <p:cNvPr id="5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Image grid 2up square">
    <p:spTree>
      <p:nvGrpSpPr>
        <p:cNvPr id="1" name=""/>
        <p:cNvGrpSpPr/>
        <p:nvPr/>
      </p:nvGrpSpPr>
      <p:grpSpPr>
        <a:xfrm>
          <a:off x="0" y="0"/>
          <a:ext cx="0" cy="0"/>
          <a:chOff x="0" y="0"/>
          <a:chExt cx="0" cy="0"/>
        </a:xfrm>
      </p:grpSpPr>
      <p:sp>
        <p:nvSpPr>
          <p:cNvPr id="554"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555"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556"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57"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558"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59"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60"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6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Work that… copy 2">
    <p:spTree>
      <p:nvGrpSpPr>
        <p:cNvPr id="1" name=""/>
        <p:cNvGrpSpPr/>
        <p:nvPr/>
      </p:nvGrpSpPr>
      <p:grpSpPr>
        <a:xfrm>
          <a:off x="0" y="0"/>
          <a:ext cx="0" cy="0"/>
          <a:chOff x="0" y="0"/>
          <a:chExt cx="0" cy="0"/>
        </a:xfrm>
      </p:grpSpPr>
      <p:sp>
        <p:nvSpPr>
          <p:cNvPr id="568" name="Rectangle"/>
          <p:cNvSpPr/>
          <p:nvPr/>
        </p:nvSpPr>
        <p:spPr>
          <a:xfrm>
            <a:off x="635000" y="635000"/>
            <a:ext cx="23114000" cy="12446000"/>
          </a:xfrm>
          <a:prstGeom prst="rect">
            <a:avLst/>
          </a:prstGeom>
          <a:solidFill>
            <a:srgbClr val="5BD5CB">
              <a:alpha val="80000"/>
            </a:srgbClr>
          </a:solidFill>
          <a:ln w="12700">
            <a:miter lim="400000"/>
          </a:ln>
        </p:spPr>
        <p:txBody>
          <a:bodyPr lIns="50800" tIns="50800" rIns="50800" bIns="50800" anchor="ctr"/>
          <a:lstStyle/>
          <a:p>
            <a:pPr algn="ctr">
              <a:lnSpc>
                <a:spcPct val="100000"/>
              </a:lnSpc>
              <a:defRPr sz="1200">
                <a:latin typeface="Helvetica"/>
                <a:ea typeface="Helvetica"/>
                <a:cs typeface="Helvetica"/>
                <a:sym typeface="Helvetica"/>
              </a:defRPr>
            </a:pPr>
            <a:endParaRPr/>
          </a:p>
        </p:txBody>
      </p:sp>
      <p:sp>
        <p:nvSpPr>
          <p:cNvPr id="569"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a:lnSpc>
                <a:spcPct val="100000"/>
              </a:lnSpc>
              <a:defRPr sz="9000">
                <a:solidFill>
                  <a:srgbClr val="561C9B"/>
                </a:solidFill>
              </a:defRPr>
            </a:lvl1pPr>
          </a:lstStyle>
          <a:p>
            <a:r>
              <a:t>Work that campaigns.</a:t>
            </a:r>
          </a:p>
        </p:txBody>
      </p:sp>
      <p:sp>
        <p:nvSpPr>
          <p:cNvPr id="5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577"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578" name="Running header to go here…"/>
          <p:cNvSpPr txBox="1">
            <a:spLocks noGrp="1"/>
          </p:cNvSpPr>
          <p:nvPr>
            <p:ph type="body" sz="quarter" idx="14"/>
          </p:nvPr>
        </p:nvSpPr>
        <p:spPr>
          <a:xfrm>
            <a:off x="443099" y="300228"/>
            <a:ext cx="11558401" cy="944881"/>
          </a:xfrm>
          <a:prstGeom prst="rect">
            <a:avLst/>
          </a:prstGeom>
        </p:spPr>
        <p:txBody>
          <a:bodyPr lIns="0" tIns="0" rIns="0" bIns="0" anchor="b">
            <a:spAutoFit/>
          </a:bodyPr>
          <a:lstStyle/>
          <a:p>
            <a:pPr>
              <a:lnSpc>
                <a:spcPts val="3800"/>
              </a:lnSpc>
            </a:pPr>
            <a:r>
              <a:t>Running header to go here</a:t>
            </a:r>
          </a:p>
          <a:p>
            <a:pPr>
              <a:lnSpc>
                <a:spcPts val="3800"/>
              </a:lnSpc>
            </a:pPr>
            <a:r>
              <a:t>X</a:t>
            </a:r>
          </a:p>
        </p:txBody>
      </p:sp>
      <p:sp>
        <p:nvSpPr>
          <p:cNvPr id="579"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Work that… copy 2">
    <p:spTree>
      <p:nvGrpSpPr>
        <p:cNvPr id="1" name=""/>
        <p:cNvGrpSpPr/>
        <p:nvPr/>
      </p:nvGrpSpPr>
      <p:grpSpPr>
        <a:xfrm>
          <a:off x="0" y="0"/>
          <a:ext cx="0" cy="0"/>
          <a:chOff x="0" y="0"/>
          <a:chExt cx="0" cy="0"/>
        </a:xfrm>
      </p:grpSpPr>
      <p:sp>
        <p:nvSpPr>
          <p:cNvPr id="586" name="Rectangle"/>
          <p:cNvSpPr/>
          <p:nvPr/>
        </p:nvSpPr>
        <p:spPr>
          <a:xfrm>
            <a:off x="635000" y="635000"/>
            <a:ext cx="23114000" cy="12446000"/>
          </a:xfrm>
          <a:prstGeom prst="rect">
            <a:avLst/>
          </a:prstGeom>
          <a:solidFill>
            <a:srgbClr val="5BD5CB">
              <a:alpha val="80000"/>
            </a:srgbClr>
          </a:solidFill>
          <a:ln w="12700">
            <a:miter lim="400000"/>
          </a:ln>
        </p:spPr>
        <p:txBody>
          <a:bodyPr lIns="50800" tIns="50800" rIns="50800" bIns="50800" anchor="ctr"/>
          <a:lstStyle/>
          <a:p>
            <a:pPr algn="ctr">
              <a:lnSpc>
                <a:spcPct val="100000"/>
              </a:lnSpc>
              <a:defRPr sz="1200">
                <a:latin typeface="Helvetica"/>
                <a:ea typeface="Helvetica"/>
                <a:cs typeface="Helvetica"/>
                <a:sym typeface="Helvetica"/>
              </a:defRPr>
            </a:pPr>
            <a:endParaRPr/>
          </a:p>
        </p:txBody>
      </p:sp>
      <p:sp>
        <p:nvSpPr>
          <p:cNvPr id="587"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defTabSz="457200">
              <a:lnSpc>
                <a:spcPts val="1900"/>
              </a:lnSpc>
              <a:defRPr sz="9000">
                <a:solidFill>
                  <a:srgbClr val="333333"/>
                </a:solidFill>
              </a:defRPr>
            </a:lvl1pPr>
          </a:lstStyle>
          <a:p>
            <a:r>
              <a:t>Work that campaigns.</a:t>
            </a:r>
          </a:p>
        </p:txBody>
      </p:sp>
      <p:sp>
        <p:nvSpPr>
          <p:cNvPr id="588" name="Slide Number"/>
          <p:cNvSpPr txBox="1">
            <a:spLocks noGrp="1"/>
          </p:cNvSpPr>
          <p:nvPr>
            <p:ph type="sldNum" sz="quarter" idx="2"/>
          </p:nvPr>
        </p:nvSpPr>
        <p:spPr>
          <a:prstGeom prst="rect">
            <a:avLst/>
          </a:prstGeom>
        </p:spPr>
        <p:txBody>
          <a:bodyPr/>
          <a:lstStyle>
            <a:lvl1pPr defTabSz="457200"/>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595" name="Running header to go here"/>
          <p:cNvSpPr txBox="1">
            <a:spLocks noGrp="1"/>
          </p:cNvSpPr>
          <p:nvPr>
            <p:ph type="body" sz="quarter" idx="13"/>
          </p:nvPr>
        </p:nvSpPr>
        <p:spPr>
          <a:xfrm>
            <a:off x="635000" y="903478"/>
            <a:ext cx="11558400" cy="462281"/>
          </a:xfrm>
          <a:prstGeom prst="rect">
            <a:avLst/>
          </a:prstGeom>
        </p:spPr>
        <p:txBody>
          <a:bodyPr lIns="0" tIns="0" rIns="0" bIns="0" anchor="b">
            <a:spAutoFit/>
          </a:bodyPr>
          <a:lstStyle>
            <a:lvl1pPr>
              <a:lnSpc>
                <a:spcPts val="3800"/>
              </a:lnSpc>
            </a:lvl1pPr>
          </a:lstStyle>
          <a:p>
            <a:r>
              <a:t>Running header to go here</a:t>
            </a:r>
          </a:p>
        </p:txBody>
      </p:sp>
      <p:sp>
        <p:nvSpPr>
          <p:cNvPr id="596"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97"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598" name="Introductory text if required can go in here. If it’s not needed, then delete this box and drag the main text box up to the ruler line (if not visible, select View&gt;Guides&gt; Show master guides."/>
          <p:cNvSpPr txBox="1">
            <a:spLocks noGrp="1"/>
          </p:cNvSpPr>
          <p:nvPr>
            <p:ph type="body" sz="quarter" idx="14"/>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599" name="Page title here, two lines maximum"/>
          <p:cNvSpPr txBox="1">
            <a:spLocks noGrp="1"/>
          </p:cNvSpPr>
          <p:nvPr>
            <p:ph type="body" sz="quarter" idx="15"/>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600" name="Body Level One…"/>
          <p:cNvSpPr txBox="1">
            <a:spLocks noGrp="1"/>
          </p:cNvSpPr>
          <p:nvPr>
            <p:ph type="body" idx="16"/>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607" name="Running header to go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go here</a:t>
            </a:r>
          </a:p>
        </p:txBody>
      </p:sp>
      <p:sp>
        <p:nvSpPr>
          <p:cNvPr id="608"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6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616"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617"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618"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619" name="Work that matters. Creative Concern."/>
          <p:cNvSpPr txBox="1"/>
          <p:nvPr/>
        </p:nvSpPr>
        <p:spPr>
          <a:xfrm>
            <a:off x="18313604"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spcBef>
                <a:spcPts val="1200"/>
              </a:spcBef>
              <a:defRPr sz="2400"/>
            </a:lvl1pPr>
          </a:lstStyle>
          <a:p>
            <a:r>
              <a:t>Work that matters. Creative Concern.</a:t>
            </a:r>
          </a:p>
        </p:txBody>
      </p:sp>
      <p:sp>
        <p:nvSpPr>
          <p:cNvPr id="620"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Quote yellow">
    <p:spTree>
      <p:nvGrpSpPr>
        <p:cNvPr id="1" name=""/>
        <p:cNvGrpSpPr/>
        <p:nvPr/>
      </p:nvGrpSpPr>
      <p:grpSpPr>
        <a:xfrm>
          <a:off x="0" y="0"/>
          <a:ext cx="0" cy="0"/>
          <a:chOff x="0" y="0"/>
          <a:chExt cx="0" cy="0"/>
        </a:xfrm>
      </p:grpSpPr>
      <p:sp>
        <p:nvSpPr>
          <p:cNvPr id="65" name="Line"/>
          <p:cNvSpPr/>
          <p:nvPr/>
        </p:nvSpPr>
        <p:spPr>
          <a:xfrm flipV="1">
            <a:off x="633599" y="1510099"/>
            <a:ext cx="23115603" cy="12701"/>
          </a:xfrm>
          <a:prstGeom prst="line">
            <a:avLst/>
          </a:prstGeom>
          <a:ln w="50800">
            <a:solidFill>
              <a:srgbClr val="C89A23"/>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66" name="Work that matters. Creative Concern."/>
          <p:cNvSpPr txBox="1"/>
          <p:nvPr/>
        </p:nvSpPr>
        <p:spPr>
          <a:xfrm>
            <a:off x="18313817" y="12660377"/>
            <a:ext cx="5435397" cy="37084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825500">
              <a:lnSpc>
                <a:spcPts val="2900"/>
              </a:lnSpc>
              <a:defRPr sz="2400"/>
            </a:lvl1pPr>
          </a:lstStyle>
          <a:p>
            <a:r>
              <a:t>Work that matters. Creative Concern.</a:t>
            </a:r>
          </a:p>
        </p:txBody>
      </p:sp>
      <p:sp>
        <p:nvSpPr>
          <p:cNvPr id="67" name="Rectangle"/>
          <p:cNvSpPr/>
          <p:nvPr/>
        </p:nvSpPr>
        <p:spPr>
          <a:xfrm>
            <a:off x="635000" y="1905000"/>
            <a:ext cx="23114000" cy="10541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68"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69" name="Quote from client or relevant inspirational quote goes here over a few lines. Quote from client or relevant inspirational quote goes here over a few lines. Quote from client or relevant inspirational quote goes here over a few lines.…"/>
          <p:cNvSpPr txBox="1">
            <a:spLocks noGrp="1"/>
          </p:cNvSpPr>
          <p:nvPr>
            <p:ph type="body" sz="half" idx="14"/>
          </p:nvPr>
        </p:nvSpPr>
        <p:spPr>
          <a:xfrm>
            <a:off x="2667000" y="4696280"/>
            <a:ext cx="18364515" cy="5435601"/>
          </a:xfrm>
          <a:prstGeom prst="rect">
            <a:avLst/>
          </a:prstGeom>
        </p:spPr>
        <p:txBody>
          <a:bodyPr lIns="0" tIns="0" rIns="0" bIns="0" anchor="ctr">
            <a:spAutoFit/>
          </a:bodyPr>
          <a:lstStyle/>
          <a:p>
            <a:pPr>
              <a:lnSpc>
                <a:spcPts val="7200"/>
              </a:lnSpc>
              <a:defRPr sz="6000">
                <a:solidFill>
                  <a:srgbClr val="C89A23"/>
                </a:solidFill>
                <a:latin typeface="BrownStd-Bold"/>
                <a:ea typeface="BrownStd-Bold"/>
                <a:cs typeface="BrownStd-Bold"/>
                <a:sym typeface="BrownStd-Bold"/>
              </a:defRPr>
            </a:pPr>
            <a:r>
              <a:t>Quote from client or relevant inspirational quote goes here over a few lines. Quote from client or relevant inspirational quote goes here over a few lines. Quote from client or relevant inspirational quote goes here over a few lines. </a:t>
            </a:r>
          </a:p>
          <a:p>
            <a:pPr defTabSz="457200">
              <a:lnSpc>
                <a:spcPts val="7200"/>
              </a:lnSpc>
              <a:defRPr sz="3600">
                <a:solidFill>
                  <a:srgbClr val="C89A23"/>
                </a:solidFill>
                <a:latin typeface="Bressay"/>
                <a:ea typeface="Bressay"/>
                <a:cs typeface="Bressay"/>
                <a:sym typeface="Bressay"/>
              </a:defRPr>
            </a:pPr>
            <a:r>
              <a:t>— Person, job title, organisation</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627"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628" name="Introductory text if required can go in here. If it’s not needed, then delete this box and drag the main text box up to the ruler line (if not visible, select View&gt;Guides&gt; Show master guides."/>
          <p:cNvSpPr txBox="1">
            <a:spLocks noGrp="1"/>
          </p:cNvSpPr>
          <p:nvPr>
            <p:ph type="body" sz="quarter" idx="14"/>
          </p:nvPr>
        </p:nvSpPr>
        <p:spPr>
          <a:xfrm>
            <a:off x="633600" y="3810000"/>
            <a:ext cx="17680218" cy="1270000"/>
          </a:xfrm>
          <a:prstGeom prst="rect">
            <a:avLst/>
          </a:prstGeom>
        </p:spPr>
        <p:txBody>
          <a:bodyPr lIns="0" tIns="0" rIns="0" bIns="0" anchor="ctr">
            <a:noAutofit/>
          </a:bodyPr>
          <a:lstStyle>
            <a:lvl1pPr>
              <a:spcBef>
                <a:spcPts val="1200"/>
              </a:spcBef>
            </a:lvl1pPr>
          </a:lstStyle>
          <a:p>
            <a:r>
              <a:t>Introductory text if required can go in here. If it’s not needed, then delete this box and drag the main text box up to the ruler line (if not visible, select View&gt;Guides&gt; Show master guides.</a:t>
            </a:r>
          </a:p>
        </p:txBody>
      </p:sp>
      <p:sp>
        <p:nvSpPr>
          <p:cNvPr id="629" name="Page title here, two lines maximum"/>
          <p:cNvSpPr txBox="1">
            <a:spLocks noGrp="1"/>
          </p:cNvSpPr>
          <p:nvPr>
            <p:ph type="body" sz="quarter" idx="15"/>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630" name="Body Level One…"/>
          <p:cNvSpPr txBox="1">
            <a:spLocks noGrp="1"/>
          </p:cNvSpPr>
          <p:nvPr>
            <p:ph type="body" idx="16"/>
          </p:nvPr>
        </p:nvSpPr>
        <p:spPr>
          <a:xfrm>
            <a:off x="633600" y="5080000"/>
            <a:ext cx="23116800" cy="6985000"/>
          </a:xfrm>
          <a:prstGeom prst="rect">
            <a:avLst/>
          </a:prstGeom>
        </p:spPr>
        <p:txBody>
          <a:bodyPr lIns="0" tIns="0" rIns="0" bIns="0" numCol="2" spcCol="952500" anchor="ctr">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63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Quote pink">
    <p:spTree>
      <p:nvGrpSpPr>
        <p:cNvPr id="1" name=""/>
        <p:cNvGrpSpPr/>
        <p:nvPr/>
      </p:nvGrpSpPr>
      <p:grpSpPr>
        <a:xfrm>
          <a:off x="0" y="0"/>
          <a:ext cx="0" cy="0"/>
          <a:chOff x="0" y="0"/>
          <a:chExt cx="0" cy="0"/>
        </a:xfrm>
      </p:grpSpPr>
      <p:sp>
        <p:nvSpPr>
          <p:cNvPr id="77" name="Line"/>
          <p:cNvSpPr/>
          <p:nvPr/>
        </p:nvSpPr>
        <p:spPr>
          <a:xfrm flipV="1">
            <a:off x="633599" y="1510099"/>
            <a:ext cx="23115603" cy="12701"/>
          </a:xfrm>
          <a:prstGeom prst="line">
            <a:avLst/>
          </a:prstGeom>
          <a:ln w="50800">
            <a:solidFill>
              <a:srgbClr val="C89A23"/>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78" name="Work that matters. Creative Concern."/>
          <p:cNvSpPr txBox="1"/>
          <p:nvPr/>
        </p:nvSpPr>
        <p:spPr>
          <a:xfrm>
            <a:off x="18313817" y="12660377"/>
            <a:ext cx="5435397" cy="37084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825500">
              <a:lnSpc>
                <a:spcPts val="2900"/>
              </a:lnSpc>
              <a:defRPr sz="2400"/>
            </a:lvl1pPr>
          </a:lstStyle>
          <a:p>
            <a:r>
              <a:t>Work that matters. Creative Concern.</a:t>
            </a:r>
          </a:p>
        </p:txBody>
      </p:sp>
      <p:sp>
        <p:nvSpPr>
          <p:cNvPr id="79" name="Rectangle"/>
          <p:cNvSpPr/>
          <p:nvPr/>
        </p:nvSpPr>
        <p:spPr>
          <a:xfrm>
            <a:off x="635000" y="1905000"/>
            <a:ext cx="23114000" cy="10541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0"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81" name="Quote from client or relevant inspirational quote goes here over a few lines. Quote from client or relevant inspirational quote goes here over a few lines. Quote from client or relevant inspirational quote goes here over a few lines.…"/>
          <p:cNvSpPr txBox="1">
            <a:spLocks noGrp="1"/>
          </p:cNvSpPr>
          <p:nvPr>
            <p:ph type="body" sz="half" idx="14"/>
          </p:nvPr>
        </p:nvSpPr>
        <p:spPr>
          <a:xfrm>
            <a:off x="2667000" y="4696280"/>
            <a:ext cx="18364515" cy="5435601"/>
          </a:xfrm>
          <a:prstGeom prst="rect">
            <a:avLst/>
          </a:prstGeom>
        </p:spPr>
        <p:txBody>
          <a:bodyPr lIns="0" tIns="0" rIns="0" bIns="0" anchor="ctr">
            <a:spAutoFit/>
          </a:bodyPr>
          <a:lstStyle/>
          <a:p>
            <a:pPr>
              <a:lnSpc>
                <a:spcPts val="7200"/>
              </a:lnSpc>
              <a:defRPr sz="6000">
                <a:solidFill>
                  <a:srgbClr val="A13735"/>
                </a:solidFill>
                <a:latin typeface="BrownStd-Bold"/>
                <a:ea typeface="BrownStd-Bold"/>
                <a:cs typeface="BrownStd-Bold"/>
                <a:sym typeface="BrownStd-Bold"/>
              </a:defRPr>
            </a:pPr>
            <a:r>
              <a:t>Quote from client or relevant inspirational quote goes here over a few lines. Quote from client or relevant inspirational quote goes here over a few lines. Quote from client or relevant inspirational quote goes here over a few lines. </a:t>
            </a:r>
          </a:p>
          <a:p>
            <a:pPr defTabSz="457200">
              <a:lnSpc>
                <a:spcPts val="7200"/>
              </a:lnSpc>
              <a:defRPr sz="3600">
                <a:solidFill>
                  <a:srgbClr val="A13735"/>
                </a:solidFill>
                <a:latin typeface="Bressay"/>
                <a:ea typeface="Bressay"/>
                <a:cs typeface="Bressay"/>
                <a:sym typeface="Bressay"/>
              </a:defRPr>
            </a:pPr>
            <a:r>
              <a:t>— Person, job title, organisation</a:t>
            </a:r>
          </a:p>
        </p:txBody>
      </p:sp>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ody text _ large intro">
    <p:spTree>
      <p:nvGrpSpPr>
        <p:cNvPr id="1" name=""/>
        <p:cNvGrpSpPr/>
        <p:nvPr/>
      </p:nvGrpSpPr>
      <p:grpSpPr>
        <a:xfrm>
          <a:off x="0" y="0"/>
          <a:ext cx="0" cy="0"/>
          <a:chOff x="0" y="0"/>
          <a:chExt cx="0" cy="0"/>
        </a:xfrm>
      </p:grpSpPr>
      <p:sp>
        <p:nvSpPr>
          <p:cNvPr id="89" name="Line"/>
          <p:cNvSpPr/>
          <p:nvPr/>
        </p:nvSpPr>
        <p:spPr>
          <a:xfrm flipV="1">
            <a:off x="633599" y="1510099"/>
            <a:ext cx="23115603" cy="12701"/>
          </a:xfrm>
          <a:prstGeom prst="line">
            <a:avLst/>
          </a:prstGeom>
          <a:ln w="50800">
            <a:solidFill>
              <a:srgbClr val="E0AA02"/>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90"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91" name="Large text intro page."/>
          <p:cNvSpPr txBox="1">
            <a:spLocks noGrp="1"/>
          </p:cNvSpPr>
          <p:nvPr>
            <p:ph type="body" idx="14"/>
          </p:nvPr>
        </p:nvSpPr>
        <p:spPr>
          <a:xfrm>
            <a:off x="2667000" y="3046610"/>
            <a:ext cx="21082214" cy="7622780"/>
          </a:xfrm>
          <a:prstGeom prst="rect">
            <a:avLst/>
          </a:prstGeom>
        </p:spPr>
        <p:txBody>
          <a:bodyPr lIns="0" tIns="0" rIns="0" bIns="0" anchor="ctr">
            <a:noAutofit/>
          </a:bodyPr>
          <a:lstStyle>
            <a:lvl1pPr>
              <a:lnSpc>
                <a:spcPts val="7200"/>
              </a:lnSpc>
              <a:defRPr sz="6000">
                <a:latin typeface="BrownStd-Bold"/>
                <a:ea typeface="BrownStd-Bold"/>
                <a:cs typeface="BrownStd-Bold"/>
                <a:sym typeface="BrownStd-Bold"/>
              </a:defRPr>
            </a:lvl1pPr>
          </a:lstStyle>
          <a:p>
            <a:r>
              <a:t>Large text intro page.</a:t>
            </a:r>
          </a:p>
        </p:txBody>
      </p:sp>
      <p:sp>
        <p:nvSpPr>
          <p:cNvPr id="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99" name="Line"/>
          <p:cNvSpPr/>
          <p:nvPr/>
        </p:nvSpPr>
        <p:spPr>
          <a:xfrm flipV="1">
            <a:off x="633599" y="1510099"/>
            <a:ext cx="23115603" cy="12701"/>
          </a:xfrm>
          <a:prstGeom prst="line">
            <a:avLst/>
          </a:prstGeom>
          <a:ln w="50800">
            <a:solidFill>
              <a:srgbClr val="E0AA02"/>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100" name="Work that matters. Creative Concern."/>
          <p:cNvSpPr txBox="1"/>
          <p:nvPr/>
        </p:nvSpPr>
        <p:spPr>
          <a:xfrm>
            <a:off x="18313817" y="12660377"/>
            <a:ext cx="5435397" cy="37084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825500">
              <a:lnSpc>
                <a:spcPts val="2900"/>
              </a:lnSpc>
              <a:defRPr sz="2400"/>
            </a:lvl1pPr>
          </a:lstStyle>
          <a:p>
            <a:r>
              <a:t>Work that matters. Creative Concern.</a:t>
            </a:r>
          </a:p>
        </p:txBody>
      </p:sp>
      <p:sp>
        <p:nvSpPr>
          <p:cNvPr id="101"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102" name="Medium text size. Lorem ipsum dolor sit amet, consectetur adipiscing elit. Donec eu nisi dui. Integer in mauris ac mi fermentum sodales. Sed varius odio eu sollicitudin pretium. Class aptent taciti sociosqu ad litora torquent per conubia nostra, per inceptos himenaeos. Maecenas vulputate tempor mi, non elementum elit varius at.…"/>
          <p:cNvSpPr txBox="1">
            <a:spLocks noGrp="1"/>
          </p:cNvSpPr>
          <p:nvPr>
            <p:ph type="body" idx="14"/>
          </p:nvPr>
        </p:nvSpPr>
        <p:spPr>
          <a:xfrm>
            <a:off x="2667000" y="3046610"/>
            <a:ext cx="177800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Lorem ipsum dolor sit amet, consectetur adipiscing elit. Donec eu nisi dui. Integer in mauris ac mi fermentum sodales. Sed varius odio eu sollicitudin pretium. Class aptent taciti sociosqu ad litora torquent per conubia nostra, per inceptos himenaeos.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slideLayout" Target="../slideLayouts/slideLayout52.xml"/><Relationship Id="rId53" Type="http://schemas.openxmlformats.org/officeDocument/2006/relationships/slideLayout" Target="../slideLayouts/slideLayout53.xml"/><Relationship Id="rId54" Type="http://schemas.openxmlformats.org/officeDocument/2006/relationships/slideLayout" Target="../slideLayouts/slideLayout54.xml"/><Relationship Id="rId55" Type="http://schemas.openxmlformats.org/officeDocument/2006/relationships/slideLayout" Target="../slideLayouts/slideLayout55.xml"/><Relationship Id="rId56" Type="http://schemas.openxmlformats.org/officeDocument/2006/relationships/slideLayout" Target="../slideLayouts/slideLayout56.xml"/><Relationship Id="rId57" Type="http://schemas.openxmlformats.org/officeDocument/2006/relationships/slideLayout" Target="../slideLayouts/slideLayout57.xml"/><Relationship Id="rId58" Type="http://schemas.openxmlformats.org/officeDocument/2006/relationships/slideLayout" Target="../slideLayouts/slideLayout58.xml"/><Relationship Id="rId59" Type="http://schemas.openxmlformats.org/officeDocument/2006/relationships/slideLayout" Target="../slideLayouts/slideLayout5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60" Type="http://schemas.openxmlformats.org/officeDocument/2006/relationships/slideLayout" Target="../slideLayouts/slideLayout60.xml"/><Relationship Id="rId61" Type="http://schemas.openxmlformats.org/officeDocument/2006/relationships/theme" Target="../theme/theme1.xml"/><Relationship Id="rId62"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3" name="Image" descr="Image"/>
          <p:cNvPicPr>
            <a:picLocks noChangeAspect="1"/>
          </p:cNvPicPr>
          <p:nvPr/>
        </p:nvPicPr>
        <p:blipFill>
          <a:blip r:embed="rId62">
            <a:extLst/>
          </a:blip>
          <a:stretch>
            <a:fillRect/>
          </a:stretch>
        </p:blipFill>
        <p:spPr>
          <a:xfrm>
            <a:off x="18821400" y="11430000"/>
            <a:ext cx="4292435" cy="868679"/>
          </a:xfrm>
          <a:prstGeom prst="rect">
            <a:avLst/>
          </a:prstGeom>
          <a:ln w="12700">
            <a:miter lim="400000"/>
          </a:ln>
        </p:spPr>
      </p:pic>
      <p:sp>
        <p:nvSpPr>
          <p:cNvPr id="4" name="Title Text"/>
          <p:cNvSpPr txBox="1">
            <a:spLocks noGrp="1"/>
          </p:cNvSpPr>
          <p:nvPr>
            <p:ph type="title"/>
          </p:nvPr>
        </p:nvSpPr>
        <p:spPr>
          <a:xfrm>
            <a:off x="1778000" y="2298700"/>
            <a:ext cx="20828000" cy="4648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a:bodyPr>
          <a:lstStyle/>
          <a:p>
            <a:r>
              <a:t>Title Text</a:t>
            </a:r>
          </a:p>
        </p:txBody>
      </p:sp>
      <p:sp>
        <p:nvSpPr>
          <p:cNvPr id="5" name="Body Level One…"/>
          <p:cNvSpPr txBox="1">
            <a:spLocks noGrp="1"/>
          </p:cNvSpPr>
          <p:nvPr>
            <p:ph type="body" idx="1"/>
          </p:nvPr>
        </p:nvSpPr>
        <p:spPr>
          <a:xfrm>
            <a:off x="1778000" y="7073900"/>
            <a:ext cx="20828000" cy="158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23433237" y="977900"/>
            <a:ext cx="315977" cy="370841"/>
          </a:xfrm>
          <a:prstGeom prst="rect">
            <a:avLst/>
          </a:prstGeom>
          <a:ln w="12700">
            <a:miter lim="400000"/>
          </a:ln>
        </p:spPr>
        <p:txBody>
          <a:bodyPr wrap="none" lIns="0" tIns="0" rIns="0" bIns="0">
            <a:spAutoFit/>
          </a:bodyPr>
          <a:lstStyle>
            <a:lvl1pPr defTabSz="825500">
              <a:lnSpc>
                <a:spcPts val="2900"/>
              </a:lnSpc>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Lst>
  <p:transition spd="med"/>
  <p:txStyles>
    <p:titleStyle>
      <a:lvl1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1pPr>
      <a:lvl2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2pPr>
      <a:lvl3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3pPr>
      <a:lvl4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4pPr>
      <a:lvl5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5pPr>
      <a:lvl6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6pPr>
      <a:lvl7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7pPr>
      <a:lvl8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8pPr>
      <a:lvl9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9pPr>
    </p:titleStyle>
    <p:bodyStyle>
      <a:lvl1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1pPr>
      <a:lvl2pPr marL="0" marR="0" indent="2286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2pPr>
      <a:lvl3pPr marL="0" marR="0" indent="4572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3pPr>
      <a:lvl4pPr marL="0" marR="0" indent="6858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4pPr>
      <a:lvl5pPr marL="0" marR="0" indent="9144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5pPr>
      <a:lvl6pPr marL="0" marR="0" indent="11430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6pPr>
      <a:lvl7pPr marL="0" marR="0" indent="13716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7pPr>
      <a:lvl8pPr marL="0" marR="0" indent="16002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8pPr>
      <a:lvl9pPr marL="0" marR="0" indent="18288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9pPr>
    </p:bodyStyle>
    <p:otherStyle>
      <a:lvl1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1pPr>
      <a:lvl2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2pPr>
      <a:lvl3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3pPr>
      <a:lvl4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4pPr>
      <a:lvl5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5pPr>
      <a:lvl6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6pPr>
      <a:lvl7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7pPr>
      <a:lvl8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8pPr>
      <a:lvl9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www.youtube.com/watch?v=xqs5aQMLvUA"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53" y="25400"/>
            <a:ext cx="24737685" cy="13899606"/>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675" name="Developing a clear brief -…"/>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lgn="ctr" defTabSz="825500">
              <a:lnSpc>
                <a:spcPct val="100000"/>
              </a:lnSpc>
              <a:defRPr sz="9000">
                <a:solidFill>
                  <a:srgbClr val="4F2096"/>
                </a:solidFill>
                <a:latin typeface="BrownStd-Bold"/>
                <a:ea typeface="BrownStd-Bold"/>
                <a:cs typeface="BrownStd-Bold"/>
                <a:sym typeface="BrownStd-Bold"/>
              </a:defRPr>
            </a:pPr>
            <a:r>
              <a:t>Developing a clear brief - </a:t>
            </a:r>
          </a:p>
          <a:p>
            <a:pPr algn="ctr" defTabSz="825500">
              <a:lnSpc>
                <a:spcPct val="100000"/>
              </a:lnSpc>
              <a:defRPr sz="9000">
                <a:solidFill>
                  <a:srgbClr val="4F2096"/>
                </a:solidFill>
                <a:latin typeface="BrownStd-Bold"/>
                <a:ea typeface="BrownStd-Bold"/>
                <a:cs typeface="BrownStd-Bold"/>
                <a:sym typeface="BrownStd-Bold"/>
              </a:defRPr>
            </a:pPr>
            <a:r>
              <a:t>four big questions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 name="Developing a clear brief - template"/>
          <p:cNvSpPr txBox="1">
            <a:spLocks noGrp="1"/>
          </p:cNvSpPr>
          <p:nvPr>
            <p:ph type="body" idx="13"/>
          </p:nvPr>
        </p:nvSpPr>
        <p:spPr>
          <a:prstGeom prst="rect">
            <a:avLst/>
          </a:prstGeom>
        </p:spPr>
        <p:txBody>
          <a:bodyPr/>
          <a:lstStyle/>
          <a:p>
            <a:r>
              <a:t>Developing a clear brief - template</a:t>
            </a:r>
          </a:p>
        </p:txBody>
      </p:sp>
      <p:sp>
        <p:nvSpPr>
          <p:cNvPr id="678" name="What are we trying to achieve here?…"/>
          <p:cNvSpPr/>
          <p:nvPr/>
        </p:nvSpPr>
        <p:spPr>
          <a:xfrm>
            <a:off x="543032" y="1686191"/>
            <a:ext cx="16832875" cy="603041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4500">
                <a:solidFill>
                  <a:srgbClr val="FFFFFF"/>
                </a:solidFill>
                <a:latin typeface="BrownStd-Bold"/>
                <a:ea typeface="BrownStd-Bold"/>
                <a:cs typeface="BrownStd-Bold"/>
                <a:sym typeface="BrownStd-Bold"/>
              </a:defRPr>
            </a:pPr>
            <a:r>
              <a:t>What are we trying to achieve here? </a:t>
            </a:r>
          </a:p>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defRPr>
            </a:pPr>
            <a:r>
              <a:t>In one paragraph…</a:t>
            </a:r>
          </a:p>
          <a:p>
            <a:pPr algn="ctr" defTabSz="825500">
              <a:lnSpc>
                <a:spcPct val="100000"/>
              </a:lnSpc>
              <a:defRPr sz="4500">
                <a:solidFill>
                  <a:srgbClr val="FFFFFF"/>
                </a:solidFill>
              </a:defRPr>
            </a:pPr>
            <a:endParaRPr/>
          </a:p>
          <a:p>
            <a:pPr algn="ctr" defTabSz="825500">
              <a:lnSpc>
                <a:spcPct val="100000"/>
              </a:lnSpc>
              <a:defRPr sz="4500">
                <a:solidFill>
                  <a:srgbClr val="FFFFFF"/>
                </a:solidFill>
              </a:defRPr>
            </a:pPr>
            <a:r>
              <a:t>In one line…</a:t>
            </a:r>
          </a:p>
          <a:p>
            <a:pPr algn="ctr" defTabSz="825500">
              <a:lnSpc>
                <a:spcPct val="100000"/>
              </a:lnSpc>
              <a:defRPr sz="4500">
                <a:solidFill>
                  <a:srgbClr val="FFFFFF"/>
                </a:solidFill>
              </a:defRPr>
            </a:pPr>
            <a:endParaRPr/>
          </a:p>
          <a:p>
            <a:pPr algn="ctr" defTabSz="825500">
              <a:lnSpc>
                <a:spcPct val="100000"/>
              </a:lnSpc>
              <a:defRPr sz="4500">
                <a:solidFill>
                  <a:srgbClr val="FFFFFF"/>
                </a:solidFill>
              </a:defRPr>
            </a:pPr>
            <a:r>
              <a:t>In three words…</a:t>
            </a:r>
          </a:p>
        </p:txBody>
      </p:sp>
      <p:sp>
        <p:nvSpPr>
          <p:cNvPr id="679" name="Why us?…"/>
          <p:cNvSpPr/>
          <p:nvPr/>
        </p:nvSpPr>
        <p:spPr>
          <a:xfrm>
            <a:off x="543032" y="8277835"/>
            <a:ext cx="16832875" cy="4971653"/>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latin typeface="BrownStd-Bold"/>
                <a:ea typeface="BrownStd-Bold"/>
                <a:cs typeface="BrownStd-Bold"/>
                <a:sym typeface="BrownStd-Bold"/>
              </a:defRPr>
            </a:pPr>
            <a:r>
              <a:t>Why us?</a:t>
            </a:r>
          </a:p>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defRPr>
            </a:pPr>
            <a:r>
              <a:t>What makes us the right  people to deliver this campaign? </a:t>
            </a:r>
          </a:p>
          <a:p>
            <a:pPr algn="ctr" defTabSz="825500">
              <a:lnSpc>
                <a:spcPct val="100000"/>
              </a:lnSpc>
              <a:defRPr sz="4500">
                <a:solidFill>
                  <a:srgbClr val="FFFFFF"/>
                </a:solidFill>
              </a:defRPr>
            </a:pPr>
            <a:endParaRPr/>
          </a:p>
          <a:p>
            <a:pPr algn="ctr" defTabSz="825500">
              <a:lnSpc>
                <a:spcPct val="100000"/>
              </a:lnSpc>
              <a:defRPr sz="4500">
                <a:solidFill>
                  <a:srgbClr val="FFFFFF"/>
                </a:solidFill>
              </a:defRPr>
            </a:pPr>
            <a:r>
              <a:t>What can we offer that others can’t?</a:t>
            </a:r>
          </a:p>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latin typeface="BrownStd-Bold"/>
                <a:ea typeface="BrownStd-Bold"/>
                <a:cs typeface="BrownStd-Bold"/>
                <a:sym typeface="BrownStd-Bold"/>
              </a:defRPr>
            </a:pPr>
            <a:endParaRPr/>
          </a:p>
        </p:txBody>
      </p:sp>
      <p:sp>
        <p:nvSpPr>
          <p:cNvPr id="680" name="Why ask this?…"/>
          <p:cNvSpPr/>
          <p:nvPr/>
        </p:nvSpPr>
        <p:spPr>
          <a:xfrm>
            <a:off x="18248459" y="1859973"/>
            <a:ext cx="4962493" cy="4971652"/>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Why ask this?</a:t>
            </a:r>
            <a:r>
              <a:rPr>
                <a:latin typeface="+mj-lt"/>
                <a:ea typeface="+mj-ea"/>
                <a:cs typeface="+mj-cs"/>
                <a:sym typeface="BrownStd-Regular"/>
              </a:rPr>
              <a:t> </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It helps to get everyone focused on the core of the campaign, encourages clarity and gets everyone on the same page</a:t>
            </a:r>
          </a:p>
        </p:txBody>
      </p:sp>
      <p:sp>
        <p:nvSpPr>
          <p:cNvPr id="681" name="Why ask this?…"/>
          <p:cNvSpPr/>
          <p:nvPr/>
        </p:nvSpPr>
        <p:spPr>
          <a:xfrm>
            <a:off x="18248459" y="8277836"/>
            <a:ext cx="4962493" cy="4971652"/>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Why ask this?</a:t>
            </a:r>
            <a:r>
              <a:rPr>
                <a:latin typeface="+mj-lt"/>
                <a:ea typeface="+mj-ea"/>
                <a:cs typeface="+mj-cs"/>
                <a:sym typeface="BrownStd-Regular"/>
              </a:rPr>
              <a:t> </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It allows you to identify the core of your unique offer and helps you be competitive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 name="Developing a clear brief - template"/>
          <p:cNvSpPr txBox="1">
            <a:spLocks noGrp="1"/>
          </p:cNvSpPr>
          <p:nvPr>
            <p:ph type="body" idx="13"/>
          </p:nvPr>
        </p:nvSpPr>
        <p:spPr>
          <a:prstGeom prst="rect">
            <a:avLst/>
          </a:prstGeom>
        </p:spPr>
        <p:txBody>
          <a:bodyPr/>
          <a:lstStyle/>
          <a:p>
            <a:r>
              <a:t>Developing a clear brief - template</a:t>
            </a:r>
          </a:p>
        </p:txBody>
      </p:sp>
      <p:sp>
        <p:nvSpPr>
          <p:cNvPr id="684" name="Why now?…"/>
          <p:cNvSpPr/>
          <p:nvPr/>
        </p:nvSpPr>
        <p:spPr>
          <a:xfrm>
            <a:off x="543032" y="1686191"/>
            <a:ext cx="16832875" cy="603041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4500">
                <a:solidFill>
                  <a:srgbClr val="FFFFFF"/>
                </a:solidFill>
                <a:latin typeface="BrownStd-Bold"/>
                <a:ea typeface="BrownStd-Bold"/>
                <a:cs typeface="BrownStd-Bold"/>
                <a:sym typeface="BrownStd-Bold"/>
              </a:defRPr>
            </a:pPr>
            <a:r>
              <a:t>Why now? </a:t>
            </a:r>
          </a:p>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defRPr>
            </a:pPr>
            <a:r>
              <a:t>What is it about the timings of this campaign that make it critical now? </a:t>
            </a:r>
          </a:p>
          <a:p>
            <a:pPr algn="ctr" defTabSz="825500">
              <a:lnSpc>
                <a:spcPct val="100000"/>
              </a:lnSpc>
              <a:defRPr sz="4500">
                <a:solidFill>
                  <a:srgbClr val="FFFFFF"/>
                </a:solidFill>
              </a:defRPr>
            </a:pPr>
            <a:r>
              <a:t>Is this the right time to deliver this campaign, and why? </a:t>
            </a:r>
          </a:p>
        </p:txBody>
      </p:sp>
      <p:sp>
        <p:nvSpPr>
          <p:cNvPr id="685" name="What specifically are we promoting?…"/>
          <p:cNvSpPr/>
          <p:nvPr/>
        </p:nvSpPr>
        <p:spPr>
          <a:xfrm>
            <a:off x="543032" y="8277835"/>
            <a:ext cx="16832875" cy="4971653"/>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latin typeface="BrownStd-Bold"/>
                <a:ea typeface="BrownStd-Bold"/>
                <a:cs typeface="BrownStd-Bold"/>
                <a:sym typeface="BrownStd-Bold"/>
              </a:defRPr>
            </a:pPr>
            <a:r>
              <a:t>What specifically are we promoting?</a:t>
            </a:r>
          </a:p>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defRPr>
            </a:pPr>
            <a:r>
              <a:t>Are you clear on what you have to offer?</a:t>
            </a:r>
          </a:p>
          <a:p>
            <a:pPr algn="ctr" defTabSz="825500">
              <a:lnSpc>
                <a:spcPct val="100000"/>
              </a:lnSpc>
              <a:defRPr sz="4500">
                <a:solidFill>
                  <a:srgbClr val="FFFFFF"/>
                </a:solidFill>
              </a:defRPr>
            </a:pPr>
            <a:r>
              <a:t>Can you list out the specifics?</a:t>
            </a:r>
          </a:p>
          <a:p>
            <a:pPr algn="ctr" defTabSz="825500">
              <a:lnSpc>
                <a:spcPct val="100000"/>
              </a:lnSpc>
              <a:defRPr sz="4500">
                <a:solidFill>
                  <a:srgbClr val="FFFFFF"/>
                </a:solidFill>
                <a:latin typeface="BrownStd-Bold"/>
                <a:ea typeface="BrownStd-Bold"/>
                <a:cs typeface="BrownStd-Bold"/>
                <a:sym typeface="BrownStd-Bold"/>
              </a:defRPr>
            </a:pPr>
            <a:endParaRPr/>
          </a:p>
          <a:p>
            <a:pPr algn="ctr" defTabSz="825500">
              <a:lnSpc>
                <a:spcPct val="100000"/>
              </a:lnSpc>
              <a:defRPr sz="4500">
                <a:solidFill>
                  <a:srgbClr val="FFFFFF"/>
                </a:solidFill>
                <a:latin typeface="BrownStd-Bold"/>
                <a:ea typeface="BrownStd-Bold"/>
                <a:cs typeface="BrownStd-Bold"/>
                <a:sym typeface="BrownStd-Bold"/>
              </a:defRPr>
            </a:pPr>
            <a:endParaRPr/>
          </a:p>
        </p:txBody>
      </p:sp>
      <p:sp>
        <p:nvSpPr>
          <p:cNvPr id="686" name="Why ask this?…"/>
          <p:cNvSpPr/>
          <p:nvPr/>
        </p:nvSpPr>
        <p:spPr>
          <a:xfrm>
            <a:off x="18248459" y="1859973"/>
            <a:ext cx="4962493" cy="4971652"/>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Why ask this?</a:t>
            </a:r>
            <a:r>
              <a:rPr>
                <a:latin typeface="+mj-lt"/>
                <a:ea typeface="+mj-ea"/>
                <a:cs typeface="+mj-cs"/>
                <a:sym typeface="BrownStd-Regular"/>
              </a:rPr>
              <a:t> </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It helps to check that your campaign is going to run at a time when its most appropriate for you and your audiences, to aid its success</a:t>
            </a:r>
          </a:p>
        </p:txBody>
      </p:sp>
      <p:sp>
        <p:nvSpPr>
          <p:cNvPr id="687" name="Why ask this?…"/>
          <p:cNvSpPr/>
          <p:nvPr/>
        </p:nvSpPr>
        <p:spPr>
          <a:xfrm>
            <a:off x="18248459" y="8277836"/>
            <a:ext cx="4962493" cy="4971652"/>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Why ask this?</a:t>
            </a:r>
            <a:r>
              <a:rPr>
                <a:latin typeface="+mj-lt"/>
                <a:ea typeface="+mj-ea"/>
                <a:cs typeface="+mj-cs"/>
                <a:sym typeface="BrownStd-Regular"/>
              </a:rPr>
              <a:t> </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This question helps you be more specific about the focus on your campaign - which can help you stand out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690" name="Developing a clear brief -…"/>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lgn="ctr" defTabSz="825500">
              <a:lnSpc>
                <a:spcPct val="100000"/>
              </a:lnSpc>
              <a:defRPr sz="9000">
                <a:solidFill>
                  <a:srgbClr val="4F2096"/>
                </a:solidFill>
                <a:latin typeface="BrownStd-Bold"/>
                <a:ea typeface="BrownStd-Bold"/>
                <a:cs typeface="BrownStd-Bold"/>
                <a:sym typeface="BrownStd-Bold"/>
              </a:defRPr>
            </a:pPr>
            <a:r>
              <a:t>Developing a clear brief - </a:t>
            </a:r>
          </a:p>
          <a:p>
            <a:pPr algn="ctr" defTabSz="825500">
              <a:lnSpc>
                <a:spcPct val="100000"/>
              </a:lnSpc>
              <a:defRPr sz="9000">
                <a:solidFill>
                  <a:srgbClr val="4F2096"/>
                </a:solidFill>
                <a:latin typeface="BrownStd-Bold"/>
                <a:ea typeface="BrownStd-Bold"/>
                <a:cs typeface="BrownStd-Bold"/>
                <a:sym typeface="BrownStd-Bold"/>
              </a:defRPr>
            </a:pPr>
            <a:r>
              <a:t>Practical foundations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 name="Line"/>
          <p:cNvSpPr/>
          <p:nvPr/>
        </p:nvSpPr>
        <p:spPr>
          <a:xfrm flipV="1">
            <a:off x="6830571" y="4897092"/>
            <a:ext cx="10509310" cy="4149705"/>
          </a:xfrm>
          <a:prstGeom prst="line">
            <a:avLst/>
          </a:prstGeom>
          <a:ln w="50800" cap="rnd">
            <a:solidFill>
              <a:srgbClr val="FFFFFF"/>
            </a:solidFill>
            <a:custDash>
              <a:ds d="100000" sp="200000"/>
            </a:custDash>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693" name="Line"/>
          <p:cNvSpPr/>
          <p:nvPr/>
        </p:nvSpPr>
        <p:spPr>
          <a:xfrm>
            <a:off x="6169326" y="5023288"/>
            <a:ext cx="11317919" cy="3576727"/>
          </a:xfrm>
          <a:prstGeom prst="line">
            <a:avLst/>
          </a:prstGeom>
          <a:ln w="50800" cap="rnd">
            <a:solidFill>
              <a:srgbClr val="FFFFFF"/>
            </a:solidFill>
            <a:custDash>
              <a:ds d="100000" sp="200000"/>
            </a:custDash>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694" name="Line"/>
          <p:cNvSpPr/>
          <p:nvPr/>
        </p:nvSpPr>
        <p:spPr>
          <a:xfrm flipV="1">
            <a:off x="12191999" y="4373733"/>
            <a:ext cx="1" cy="4724290"/>
          </a:xfrm>
          <a:prstGeom prst="line">
            <a:avLst/>
          </a:prstGeom>
          <a:ln w="50800" cap="rnd">
            <a:solidFill>
              <a:srgbClr val="FFFFFF"/>
            </a:solidFill>
            <a:custDash>
              <a:ds d="100000" sp="200000"/>
            </a:custDash>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695" name="Practical foundations"/>
          <p:cNvSpPr/>
          <p:nvPr/>
        </p:nvSpPr>
        <p:spPr>
          <a:xfrm>
            <a:off x="8019626" y="6083707"/>
            <a:ext cx="8344748" cy="1548586"/>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t>Practical foundations</a:t>
            </a:r>
          </a:p>
        </p:txBody>
      </p:sp>
      <p:sp>
        <p:nvSpPr>
          <p:cNvPr id="696" name="Budget"/>
          <p:cNvSpPr/>
          <p:nvPr/>
        </p:nvSpPr>
        <p:spPr>
          <a:xfrm>
            <a:off x="9901090" y="739981"/>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 Budget</a:t>
            </a:r>
          </a:p>
        </p:txBody>
      </p:sp>
      <p:sp>
        <p:nvSpPr>
          <p:cNvPr id="697" name="Timeframe"/>
          <p:cNvSpPr/>
          <p:nvPr/>
        </p:nvSpPr>
        <p:spPr>
          <a:xfrm>
            <a:off x="17357173" y="1493376"/>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Timeframe</a:t>
            </a:r>
          </a:p>
        </p:txBody>
      </p:sp>
      <p:sp>
        <p:nvSpPr>
          <p:cNvPr id="698" name="Resources to deliver"/>
          <p:cNvSpPr/>
          <p:nvPr/>
        </p:nvSpPr>
        <p:spPr>
          <a:xfrm>
            <a:off x="17357173" y="7137581"/>
            <a:ext cx="4660735" cy="4637538"/>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Resources to deliver</a:t>
            </a:r>
          </a:p>
        </p:txBody>
      </p:sp>
      <p:sp>
        <p:nvSpPr>
          <p:cNvPr id="699" name="Approvals process"/>
          <p:cNvSpPr/>
          <p:nvPr/>
        </p:nvSpPr>
        <p:spPr>
          <a:xfrm>
            <a:off x="9901090" y="8542128"/>
            <a:ext cx="4503308" cy="4480895"/>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Approvals process</a:t>
            </a:r>
          </a:p>
        </p:txBody>
      </p:sp>
      <p:sp>
        <p:nvSpPr>
          <p:cNvPr id="700" name="Actions required"/>
          <p:cNvSpPr/>
          <p:nvPr/>
        </p:nvSpPr>
        <p:spPr>
          <a:xfrm>
            <a:off x="3084659" y="7294225"/>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Actions required</a:t>
            </a:r>
          </a:p>
        </p:txBody>
      </p:sp>
      <p:sp>
        <p:nvSpPr>
          <p:cNvPr id="701" name="Brand"/>
          <p:cNvSpPr/>
          <p:nvPr/>
        </p:nvSpPr>
        <p:spPr>
          <a:xfrm>
            <a:off x="3084659" y="1706736"/>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Brand</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 name="brand"/>
          <p:cNvSpPr/>
          <p:nvPr/>
        </p:nvSpPr>
        <p:spPr>
          <a:xfrm>
            <a:off x="2066619" y="632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brand</a:t>
            </a:r>
          </a:p>
        </p:txBody>
      </p:sp>
      <p:sp>
        <p:nvSpPr>
          <p:cNvPr id="704" name="budget"/>
          <p:cNvSpPr/>
          <p:nvPr/>
        </p:nvSpPr>
        <p:spPr>
          <a:xfrm>
            <a:off x="8924619" y="632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budget</a:t>
            </a:r>
          </a:p>
        </p:txBody>
      </p:sp>
      <p:sp>
        <p:nvSpPr>
          <p:cNvPr id="705" name="timeframe"/>
          <p:cNvSpPr/>
          <p:nvPr/>
        </p:nvSpPr>
        <p:spPr>
          <a:xfrm>
            <a:off x="15782619" y="632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timeframe</a:t>
            </a:r>
          </a:p>
        </p:txBody>
      </p:sp>
      <p:sp>
        <p:nvSpPr>
          <p:cNvPr id="706" name="What is the lead brand for this campaign?…"/>
          <p:cNvSpPr txBox="1"/>
          <p:nvPr/>
        </p:nvSpPr>
        <p:spPr>
          <a:xfrm>
            <a:off x="2066619" y="2368550"/>
            <a:ext cx="6534762" cy="10452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What is the lead brand for this campaign?</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Are there any secondary brands or logos to include (partners, funders, sponsors etc)</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Do we have the brand guidelines and assets (logo files etc) for all these brands?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Is there a ‘brand guardian’ for any of these brands who needs to check what we produce before go live?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Does the brand need to influence more than just the design - eg does the brand have a style of writing or tone of voice that we have to consider?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If there is no brand to base the campaign around - have we included enough time and budget for up to come up with a design look and feel for the campaign?</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07" name="What is your overall budget for this work?…"/>
          <p:cNvSpPr txBox="1"/>
          <p:nvPr/>
        </p:nvSpPr>
        <p:spPr>
          <a:xfrm>
            <a:off x="8924619" y="2368550"/>
            <a:ext cx="6534762" cy="10452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What is your overall budget for this work?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If you’ll be using it to procure services from other organisations (agencies, freelance) is it inclusive or exclusive of VAT?</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What is your internal / time ‘budget’? How much resource can you afford to put into the campaign? Think about you, team members and those who may be impacted by any interest the campaign generates (for example, time to respond appropriately to enquiries that come in etc, so the full potential of the campaign can be realised)</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Are there any offers of unkind support, or other free elements that can be factored in? Any support from partners etc?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08" name="What is the deadline for launching the campaign?…"/>
          <p:cNvSpPr txBox="1"/>
          <p:nvPr/>
        </p:nvSpPr>
        <p:spPr>
          <a:xfrm>
            <a:off x="15782619" y="2368550"/>
            <a:ext cx="6534762" cy="10452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What is the deadline for launching the campaign?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Do you need to undertake any prelaunch activity which will determine when you need materials ready for (circulation to partners for example, or set up of adverts etc)</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Are there any key milestones in your campaign window that you need to hit?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Can the campaign be delivered in phase, to allow for some review points to be built in during the campaign?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 name="Actions required"/>
          <p:cNvSpPr/>
          <p:nvPr/>
        </p:nvSpPr>
        <p:spPr>
          <a:xfrm>
            <a:off x="2066619" y="632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Actions required</a:t>
            </a:r>
          </a:p>
        </p:txBody>
      </p:sp>
      <p:sp>
        <p:nvSpPr>
          <p:cNvPr id="711" name="approvals process"/>
          <p:cNvSpPr/>
          <p:nvPr/>
        </p:nvSpPr>
        <p:spPr>
          <a:xfrm>
            <a:off x="8924619" y="632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approvals process</a:t>
            </a:r>
          </a:p>
        </p:txBody>
      </p:sp>
      <p:sp>
        <p:nvSpPr>
          <p:cNvPr id="712" name="resources to deliver"/>
          <p:cNvSpPr/>
          <p:nvPr/>
        </p:nvSpPr>
        <p:spPr>
          <a:xfrm>
            <a:off x="15782619" y="632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resources to deliver</a:t>
            </a:r>
          </a:p>
        </p:txBody>
      </p:sp>
      <p:sp>
        <p:nvSpPr>
          <p:cNvPr id="713" name="Have you defined what it is that you want people to do once they’ve seen the campaign?…"/>
          <p:cNvSpPr txBox="1"/>
          <p:nvPr/>
        </p:nvSpPr>
        <p:spPr>
          <a:xfrm>
            <a:off x="2066619" y="2197100"/>
            <a:ext cx="6534762" cy="10795000"/>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Have you defined what it is that you want people to do once they’ve seen the campaign?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Have you got a priority action for people to take?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Is that action simple to take, and is the experience that people will have taking that action as good as it could possibly be? (eg: signing up to a e-newsletter - are you directing them to a page online where sign up is clear and obvious? Are you asking for too much information (which can be off putting?) Are you following up with an acknowledgement and thank you for taking action?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Have you got a plan for maintaining contact, or continuing on the journey with people once they’ve taken that first action (eg: once they’ve signed up of your e-newsletter, will they receive a newsletter quickly, and is there a plan to produce regular mailings which give people further ways to engage?)</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14" name="How are decisions going to be taken over the campaign?…"/>
          <p:cNvSpPr txBox="1"/>
          <p:nvPr/>
        </p:nvSpPr>
        <p:spPr>
          <a:xfrm>
            <a:off x="8924619" y="2197100"/>
            <a:ext cx="6534762" cy="10795000"/>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How are decisions going to be taken over the campaign?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Can day to day decisions be taken by a smaller group / individual?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What are the key sign off points that need senior / wider involvement?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r>
              <a:t>Do you need to map your campaign plan to external events (such a board meetings) to aid quick and efficient sign off?</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15" name="Think beyond the financial budget - what man power, spaces, good will, or other resources will be needed to make the campaign successful?"/>
          <p:cNvSpPr txBox="1"/>
          <p:nvPr/>
        </p:nvSpPr>
        <p:spPr>
          <a:xfrm>
            <a:off x="15782619" y="2197100"/>
            <a:ext cx="6534762" cy="10795000"/>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Think beyond the financial budget - what man power, spaces, good will, or other resources will be needed to make the campaign successful?</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718" name="Competitor review"/>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ct val="100000"/>
              </a:lnSpc>
              <a:defRPr sz="9000">
                <a:solidFill>
                  <a:srgbClr val="4F2096"/>
                </a:solidFill>
                <a:latin typeface="BrownStd-Bold"/>
                <a:ea typeface="BrownStd-Bold"/>
                <a:cs typeface="BrownStd-Bold"/>
                <a:sym typeface="BrownStd-Bold"/>
              </a:defRPr>
            </a:lvl1pPr>
          </a:lstStyle>
          <a:p>
            <a:r>
              <a:t>Competitor review</a:t>
            </a:r>
          </a:p>
        </p:txBody>
      </p:sp>
      <p:sp>
        <p:nvSpPr>
          <p:cNvPr id="719" name="Why do this?…"/>
          <p:cNvSpPr/>
          <p:nvPr/>
        </p:nvSpPr>
        <p:spPr>
          <a:xfrm>
            <a:off x="17562659" y="1199573"/>
            <a:ext cx="4962493" cy="4971652"/>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Why do this?</a:t>
            </a:r>
            <a:r>
              <a:rPr>
                <a:latin typeface="+mj-lt"/>
                <a:ea typeface="+mj-ea"/>
                <a:cs typeface="+mj-cs"/>
                <a:sym typeface="BrownStd-Regular"/>
              </a:rPr>
              <a:t> </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Identity your point of difference</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Shape your own message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 name="Competitor review"/>
          <p:cNvSpPr txBox="1">
            <a:spLocks noGrp="1"/>
          </p:cNvSpPr>
          <p:nvPr>
            <p:ph type="body" idx="13"/>
          </p:nvPr>
        </p:nvSpPr>
        <p:spPr>
          <a:prstGeom prst="rect">
            <a:avLst/>
          </a:prstGeom>
        </p:spPr>
        <p:txBody>
          <a:bodyPr/>
          <a:lstStyle/>
          <a:p>
            <a:r>
              <a:t>Competitor review</a:t>
            </a:r>
          </a:p>
        </p:txBody>
      </p:sp>
      <p:sp>
        <p:nvSpPr>
          <p:cNvPr id="722" name="Competitor…"/>
          <p:cNvSpPr/>
          <p:nvPr/>
        </p:nvSpPr>
        <p:spPr>
          <a:xfrm>
            <a:off x="10336189" y="5164142"/>
            <a:ext cx="3711622" cy="3711623"/>
          </a:xfrm>
          <a:prstGeom prst="ellipse">
            <a:avLst/>
          </a:prstGeom>
          <a:solidFill>
            <a:srgbClr val="80DDD4"/>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ts val="4300"/>
              </a:lnSpc>
              <a:defRPr sz="4000">
                <a:solidFill>
                  <a:srgbClr val="333333"/>
                </a:solidFill>
                <a:latin typeface="BrownStd-Bold"/>
                <a:ea typeface="BrownStd-Bold"/>
                <a:cs typeface="BrownStd-Bold"/>
                <a:sym typeface="BrownStd-Bold"/>
              </a:defRPr>
            </a:pPr>
            <a:r>
              <a:t>Competitor </a:t>
            </a:r>
          </a:p>
          <a:p>
            <a:pPr algn="ctr" defTabSz="825500">
              <a:lnSpc>
                <a:spcPts val="4300"/>
              </a:lnSpc>
              <a:defRPr sz="4000">
                <a:solidFill>
                  <a:srgbClr val="333333"/>
                </a:solidFill>
                <a:latin typeface="BrownStd-Bold"/>
                <a:ea typeface="BrownStd-Bold"/>
                <a:cs typeface="BrownStd-Bold"/>
                <a:sym typeface="BrownStd-Bold"/>
              </a:defRPr>
            </a:pPr>
            <a:r>
              <a:t>[name]</a:t>
            </a:r>
          </a:p>
        </p:txBody>
      </p:sp>
      <p:sp>
        <p:nvSpPr>
          <p:cNvPr id="723" name="What do they offer to your audience?"/>
          <p:cNvSpPr txBox="1"/>
          <p:nvPr/>
        </p:nvSpPr>
        <p:spPr>
          <a:xfrm>
            <a:off x="2688919" y="2816253"/>
            <a:ext cx="6534762" cy="36830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What do they offer to your audience?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24" name="How do they describe themselves / what they offer?"/>
          <p:cNvSpPr txBox="1"/>
          <p:nvPr/>
        </p:nvSpPr>
        <p:spPr>
          <a:xfrm>
            <a:off x="2688919" y="7172296"/>
            <a:ext cx="6534762" cy="37719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How do they describe themselves / what they offer?</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25" name="How does their offer compare to yours?"/>
          <p:cNvSpPr txBox="1"/>
          <p:nvPr/>
        </p:nvSpPr>
        <p:spPr>
          <a:xfrm>
            <a:off x="15160319" y="2771803"/>
            <a:ext cx="6534762" cy="37719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How does their offer compare to yours?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26" name="What three things can you genuinely offer that they can’t?"/>
          <p:cNvSpPr txBox="1"/>
          <p:nvPr/>
        </p:nvSpPr>
        <p:spPr>
          <a:xfrm>
            <a:off x="15160319" y="7015254"/>
            <a:ext cx="6534762" cy="37719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What three things can you genuinely offer that they can’t?</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729" name="Your market offer"/>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ct val="100000"/>
              </a:lnSpc>
              <a:defRPr sz="9000">
                <a:solidFill>
                  <a:srgbClr val="4F2096"/>
                </a:solidFill>
                <a:latin typeface="BrownStd-Bold"/>
                <a:ea typeface="BrownStd-Bold"/>
                <a:cs typeface="BrownStd-Bold"/>
                <a:sym typeface="BrownStd-Bold"/>
              </a:defRPr>
            </a:lvl1pPr>
          </a:lstStyle>
          <a:p>
            <a:r>
              <a:t>Your market offer</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643" name="How to use these templates and toolkit"/>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lgn="ctr" defTabSz="825500">
              <a:lnSpc>
                <a:spcPct val="100000"/>
              </a:lnSpc>
              <a:defRPr sz="6000">
                <a:solidFill>
                  <a:srgbClr val="4F2096"/>
                </a:solidFill>
                <a:latin typeface="BrownStd-Bold"/>
                <a:ea typeface="BrownStd-Bold"/>
                <a:cs typeface="BrownStd-Bold"/>
                <a:sym typeface="BrownStd-Bold"/>
              </a:defRPr>
            </a:pPr>
            <a:endParaRPr/>
          </a:p>
          <a:p>
            <a:pPr algn="ctr" defTabSz="825500">
              <a:lnSpc>
                <a:spcPct val="100000"/>
              </a:lnSpc>
              <a:defRPr sz="9000">
                <a:solidFill>
                  <a:srgbClr val="4F2096"/>
                </a:solidFill>
                <a:latin typeface="BrownStd-Bold"/>
                <a:ea typeface="BrownStd-Bold"/>
                <a:cs typeface="BrownStd-Bold"/>
                <a:sym typeface="BrownStd-Bold"/>
              </a:defRPr>
            </a:pPr>
            <a:r>
              <a:t>How to use these templates and toolkit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 name="Your market offer"/>
          <p:cNvSpPr txBox="1">
            <a:spLocks noGrp="1"/>
          </p:cNvSpPr>
          <p:nvPr>
            <p:ph type="body" idx="13"/>
          </p:nvPr>
        </p:nvSpPr>
        <p:spPr>
          <a:prstGeom prst="rect">
            <a:avLst/>
          </a:prstGeom>
        </p:spPr>
        <p:txBody>
          <a:bodyPr/>
          <a:lstStyle/>
          <a:p>
            <a:r>
              <a:t>Your market offer</a:t>
            </a:r>
          </a:p>
        </p:txBody>
      </p:sp>
      <p:sp>
        <p:nvSpPr>
          <p:cNvPr id="732" name="1."/>
          <p:cNvSpPr txBox="1"/>
          <p:nvPr/>
        </p:nvSpPr>
        <p:spPr>
          <a:xfrm>
            <a:off x="1787219" y="7434354"/>
            <a:ext cx="6534762" cy="3340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1.</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33" name="Magnet"/>
          <p:cNvSpPr/>
          <p:nvPr/>
        </p:nvSpPr>
        <p:spPr>
          <a:xfrm>
            <a:off x="11190864" y="1868302"/>
            <a:ext cx="2002272" cy="237142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7" y="0"/>
                  <a:pt x="0" y="4087"/>
                  <a:pt x="0" y="9119"/>
                </a:cubicBezTo>
                <a:cubicBezTo>
                  <a:pt x="0" y="9583"/>
                  <a:pt x="45" y="10047"/>
                  <a:pt x="122" y="10506"/>
                </a:cubicBezTo>
                <a:lnTo>
                  <a:pt x="1305" y="16967"/>
                </a:lnTo>
                <a:lnTo>
                  <a:pt x="6054" y="16967"/>
                </a:lnTo>
                <a:lnTo>
                  <a:pt x="4776" y="9907"/>
                </a:lnTo>
                <a:cubicBezTo>
                  <a:pt x="4731" y="9648"/>
                  <a:pt x="4706" y="9383"/>
                  <a:pt x="4706" y="9119"/>
                </a:cubicBezTo>
                <a:cubicBezTo>
                  <a:pt x="4706" y="6279"/>
                  <a:pt x="7443" y="3968"/>
                  <a:pt x="10806" y="3968"/>
                </a:cubicBezTo>
                <a:cubicBezTo>
                  <a:pt x="14169" y="3968"/>
                  <a:pt x="16906" y="6279"/>
                  <a:pt x="16906" y="9119"/>
                </a:cubicBezTo>
                <a:cubicBezTo>
                  <a:pt x="16906" y="9383"/>
                  <a:pt x="16881" y="9648"/>
                  <a:pt x="16836" y="9907"/>
                </a:cubicBezTo>
                <a:lnTo>
                  <a:pt x="15558" y="16967"/>
                </a:lnTo>
                <a:lnTo>
                  <a:pt x="20307" y="16967"/>
                </a:lnTo>
                <a:lnTo>
                  <a:pt x="21478" y="10506"/>
                </a:lnTo>
                <a:cubicBezTo>
                  <a:pt x="21561" y="10052"/>
                  <a:pt x="21600" y="9583"/>
                  <a:pt x="21600" y="9119"/>
                </a:cubicBezTo>
                <a:cubicBezTo>
                  <a:pt x="21600" y="4093"/>
                  <a:pt x="16759" y="0"/>
                  <a:pt x="10800" y="0"/>
                </a:cubicBezTo>
                <a:close/>
                <a:moveTo>
                  <a:pt x="1395" y="17460"/>
                </a:moveTo>
                <a:lnTo>
                  <a:pt x="2066" y="21163"/>
                </a:lnTo>
                <a:cubicBezTo>
                  <a:pt x="2111" y="21411"/>
                  <a:pt x="2365" y="21600"/>
                  <a:pt x="2666" y="21600"/>
                </a:cubicBezTo>
                <a:lnTo>
                  <a:pt x="6432" y="21600"/>
                </a:lnTo>
                <a:cubicBezTo>
                  <a:pt x="6675" y="21600"/>
                  <a:pt x="6862" y="21417"/>
                  <a:pt x="6830" y="21212"/>
                </a:cubicBezTo>
                <a:lnTo>
                  <a:pt x="6144" y="17460"/>
                </a:lnTo>
                <a:lnTo>
                  <a:pt x="1395" y="17460"/>
                </a:lnTo>
                <a:close/>
                <a:moveTo>
                  <a:pt x="15468" y="17460"/>
                </a:moveTo>
                <a:lnTo>
                  <a:pt x="14790" y="21212"/>
                </a:lnTo>
                <a:cubicBezTo>
                  <a:pt x="14752" y="21417"/>
                  <a:pt x="14937" y="21600"/>
                  <a:pt x="15186" y="21600"/>
                </a:cubicBezTo>
                <a:lnTo>
                  <a:pt x="18952" y="21600"/>
                </a:lnTo>
                <a:cubicBezTo>
                  <a:pt x="19253" y="21600"/>
                  <a:pt x="19509" y="21417"/>
                  <a:pt x="19554" y="21163"/>
                </a:cubicBezTo>
                <a:lnTo>
                  <a:pt x="20225" y="17460"/>
                </a:lnTo>
                <a:lnTo>
                  <a:pt x="15468" y="17460"/>
                </a:lnTo>
                <a:close/>
              </a:path>
            </a:pathLst>
          </a:custGeom>
          <a:solidFill>
            <a:srgbClr val="5E5E5E"/>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734" name="What’s your brand magnetism?…"/>
          <p:cNvSpPr/>
          <p:nvPr/>
        </p:nvSpPr>
        <p:spPr>
          <a:xfrm>
            <a:off x="6444795" y="4559827"/>
            <a:ext cx="11494410" cy="1951632"/>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3700">
                <a:solidFill>
                  <a:srgbClr val="FFFFFF"/>
                </a:solidFill>
                <a:latin typeface="BrownStd-Bold"/>
                <a:ea typeface="BrownStd-Bold"/>
                <a:cs typeface="BrownStd-Bold"/>
                <a:sym typeface="BrownStd-Bold"/>
              </a:defRPr>
            </a:pPr>
            <a:r>
              <a:t>What’s your brand magnetism?</a:t>
            </a:r>
          </a:p>
          <a:p>
            <a:pPr algn="ctr" defTabSz="825500">
              <a:lnSpc>
                <a:spcPct val="100000"/>
              </a:lnSpc>
              <a:defRPr sz="3700">
                <a:solidFill>
                  <a:srgbClr val="FFFFFF"/>
                </a:solidFill>
                <a:latin typeface="BrownStd-Bold"/>
                <a:ea typeface="BrownStd-Bold"/>
                <a:cs typeface="BrownStd-Bold"/>
                <a:sym typeface="BrownStd-Bold"/>
              </a:defRPr>
            </a:pPr>
            <a:r>
              <a:t>Why do people love your service?</a:t>
            </a:r>
          </a:p>
        </p:txBody>
      </p:sp>
      <p:sp>
        <p:nvSpPr>
          <p:cNvPr id="735" name="2."/>
          <p:cNvSpPr txBox="1"/>
          <p:nvPr/>
        </p:nvSpPr>
        <p:spPr>
          <a:xfrm>
            <a:off x="8924619" y="7434354"/>
            <a:ext cx="6534762" cy="3340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2.</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36" name="3."/>
          <p:cNvSpPr txBox="1"/>
          <p:nvPr/>
        </p:nvSpPr>
        <p:spPr>
          <a:xfrm>
            <a:off x="16062019" y="7434354"/>
            <a:ext cx="6534762" cy="3340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3.</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 name="Your market offer"/>
          <p:cNvSpPr txBox="1">
            <a:spLocks noGrp="1"/>
          </p:cNvSpPr>
          <p:nvPr>
            <p:ph type="body" idx="13"/>
          </p:nvPr>
        </p:nvSpPr>
        <p:spPr>
          <a:prstGeom prst="rect">
            <a:avLst/>
          </a:prstGeom>
        </p:spPr>
        <p:txBody>
          <a:bodyPr/>
          <a:lstStyle/>
          <a:p>
            <a:r>
              <a:t>Your market offer</a:t>
            </a:r>
          </a:p>
        </p:txBody>
      </p:sp>
      <p:sp>
        <p:nvSpPr>
          <p:cNvPr id="739" name="1."/>
          <p:cNvSpPr txBox="1"/>
          <p:nvPr/>
        </p:nvSpPr>
        <p:spPr>
          <a:xfrm>
            <a:off x="1787219" y="7434354"/>
            <a:ext cx="6534762" cy="3340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1.</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40" name="What are the barriers?…"/>
          <p:cNvSpPr/>
          <p:nvPr/>
        </p:nvSpPr>
        <p:spPr>
          <a:xfrm>
            <a:off x="5925931" y="4559827"/>
            <a:ext cx="12532138" cy="1951632"/>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3700">
                <a:solidFill>
                  <a:srgbClr val="FFFFFF"/>
                </a:solidFill>
                <a:latin typeface="BrownStd-Bold"/>
                <a:ea typeface="BrownStd-Bold"/>
                <a:cs typeface="BrownStd-Bold"/>
                <a:sym typeface="BrownStd-Bold"/>
              </a:defRPr>
            </a:pPr>
            <a:r>
              <a:t>What are the barriers?</a:t>
            </a:r>
          </a:p>
          <a:p>
            <a:pPr algn="ctr" defTabSz="825500">
              <a:lnSpc>
                <a:spcPct val="100000"/>
              </a:lnSpc>
              <a:defRPr sz="3700">
                <a:solidFill>
                  <a:srgbClr val="FFFFFF"/>
                </a:solidFill>
                <a:latin typeface="BrownStd-Bold"/>
                <a:ea typeface="BrownStd-Bold"/>
                <a:cs typeface="BrownStd-Bold"/>
                <a:sym typeface="BrownStd-Bold"/>
              </a:defRPr>
            </a:pPr>
            <a:r>
              <a:t>What is stopping people from enjoying your service?</a:t>
            </a:r>
          </a:p>
        </p:txBody>
      </p:sp>
      <p:sp>
        <p:nvSpPr>
          <p:cNvPr id="741" name="2."/>
          <p:cNvSpPr txBox="1"/>
          <p:nvPr/>
        </p:nvSpPr>
        <p:spPr>
          <a:xfrm>
            <a:off x="8924619" y="7434354"/>
            <a:ext cx="6534762" cy="3340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2.</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42" name="3."/>
          <p:cNvSpPr txBox="1"/>
          <p:nvPr/>
        </p:nvSpPr>
        <p:spPr>
          <a:xfrm>
            <a:off x="16062019" y="7434354"/>
            <a:ext cx="6534762" cy="33401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800"/>
            </a:pPr>
            <a:r>
              <a:t>3.</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43" name="Shape"/>
          <p:cNvSpPr/>
          <p:nvPr/>
        </p:nvSpPr>
        <p:spPr>
          <a:xfrm>
            <a:off x="11107188" y="1969181"/>
            <a:ext cx="2169624" cy="2169665"/>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1" y="3016"/>
                </a:cubicBezTo>
                <a:cubicBezTo>
                  <a:pt x="-961" y="7037"/>
                  <a:pt x="-961" y="13558"/>
                  <a:pt x="2881" y="17579"/>
                </a:cubicBezTo>
                <a:cubicBezTo>
                  <a:pt x="6724" y="21600"/>
                  <a:pt x="12954" y="21600"/>
                  <a:pt x="16797" y="17579"/>
                </a:cubicBezTo>
                <a:cubicBezTo>
                  <a:pt x="20639" y="13558"/>
                  <a:pt x="20639" y="7037"/>
                  <a:pt x="16797" y="3016"/>
                </a:cubicBezTo>
                <a:cubicBezTo>
                  <a:pt x="14875" y="1006"/>
                  <a:pt x="12357" y="0"/>
                  <a:pt x="9839" y="0"/>
                </a:cubicBezTo>
                <a:close/>
                <a:moveTo>
                  <a:pt x="6165" y="4684"/>
                </a:moveTo>
                <a:cubicBezTo>
                  <a:pt x="6180" y="4684"/>
                  <a:pt x="6194" y="4690"/>
                  <a:pt x="6205" y="4702"/>
                </a:cubicBezTo>
                <a:lnTo>
                  <a:pt x="9799" y="8462"/>
                </a:lnTo>
                <a:cubicBezTo>
                  <a:pt x="9822" y="8486"/>
                  <a:pt x="9858" y="8486"/>
                  <a:pt x="9881" y="8462"/>
                </a:cubicBezTo>
                <a:lnTo>
                  <a:pt x="13474" y="4702"/>
                </a:lnTo>
                <a:cubicBezTo>
                  <a:pt x="13497" y="4678"/>
                  <a:pt x="13533" y="4678"/>
                  <a:pt x="13556" y="4702"/>
                </a:cubicBezTo>
                <a:lnTo>
                  <a:pt x="15186" y="6408"/>
                </a:lnTo>
                <a:cubicBezTo>
                  <a:pt x="15209" y="6432"/>
                  <a:pt x="15209" y="6471"/>
                  <a:pt x="15186" y="6495"/>
                </a:cubicBezTo>
                <a:lnTo>
                  <a:pt x="11593" y="10254"/>
                </a:lnTo>
                <a:cubicBezTo>
                  <a:pt x="11570" y="10278"/>
                  <a:pt x="11570" y="10317"/>
                  <a:pt x="11593" y="10341"/>
                </a:cubicBezTo>
                <a:lnTo>
                  <a:pt x="15186" y="14100"/>
                </a:lnTo>
                <a:cubicBezTo>
                  <a:pt x="15209" y="14124"/>
                  <a:pt x="15209" y="14162"/>
                  <a:pt x="15186" y="14186"/>
                </a:cubicBezTo>
                <a:lnTo>
                  <a:pt x="13556" y="15892"/>
                </a:lnTo>
                <a:cubicBezTo>
                  <a:pt x="13533" y="15916"/>
                  <a:pt x="13497" y="15916"/>
                  <a:pt x="13474" y="15892"/>
                </a:cubicBezTo>
                <a:lnTo>
                  <a:pt x="9881" y="12133"/>
                </a:lnTo>
                <a:cubicBezTo>
                  <a:pt x="9858" y="12109"/>
                  <a:pt x="9822" y="12109"/>
                  <a:pt x="9799" y="12133"/>
                </a:cubicBezTo>
                <a:lnTo>
                  <a:pt x="6205" y="15892"/>
                </a:lnTo>
                <a:cubicBezTo>
                  <a:pt x="6183" y="15916"/>
                  <a:pt x="6147" y="15916"/>
                  <a:pt x="6124" y="15892"/>
                </a:cubicBezTo>
                <a:lnTo>
                  <a:pt x="4493" y="14186"/>
                </a:lnTo>
                <a:cubicBezTo>
                  <a:pt x="4471" y="14162"/>
                  <a:pt x="4471" y="14124"/>
                  <a:pt x="4493" y="14100"/>
                </a:cubicBezTo>
                <a:lnTo>
                  <a:pt x="8085" y="10341"/>
                </a:lnTo>
                <a:cubicBezTo>
                  <a:pt x="8108" y="10317"/>
                  <a:pt x="8108" y="10278"/>
                  <a:pt x="8085" y="10254"/>
                </a:cubicBezTo>
                <a:lnTo>
                  <a:pt x="4493" y="6495"/>
                </a:lnTo>
                <a:cubicBezTo>
                  <a:pt x="4471" y="6471"/>
                  <a:pt x="4471" y="6432"/>
                  <a:pt x="4493" y="6408"/>
                </a:cubicBezTo>
                <a:lnTo>
                  <a:pt x="6124" y="4702"/>
                </a:lnTo>
                <a:cubicBezTo>
                  <a:pt x="6135" y="4690"/>
                  <a:pt x="6151" y="4684"/>
                  <a:pt x="6165" y="4684"/>
                </a:cubicBezTo>
                <a:close/>
              </a:path>
            </a:pathLst>
          </a:custGeom>
          <a:solidFill>
            <a:srgbClr val="5E5E5E"/>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746" name="Campaign objectives"/>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ct val="100000"/>
              </a:lnSpc>
              <a:defRPr sz="9000">
                <a:solidFill>
                  <a:srgbClr val="4F2096"/>
                </a:solidFill>
                <a:latin typeface="BrownStd-Bold"/>
                <a:ea typeface="BrownStd-Bold"/>
                <a:cs typeface="BrownStd-Bold"/>
                <a:sym typeface="BrownStd-Bold"/>
              </a:defRPr>
            </a:lvl1pPr>
          </a:lstStyle>
          <a:p>
            <a:r>
              <a:t>Campaign objectives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 name="Campaign objectives"/>
          <p:cNvSpPr txBox="1">
            <a:spLocks noGrp="1"/>
          </p:cNvSpPr>
          <p:nvPr>
            <p:ph type="body" idx="13"/>
          </p:nvPr>
        </p:nvSpPr>
        <p:spPr>
          <a:xfrm>
            <a:off x="658999" y="975868"/>
            <a:ext cx="7099301" cy="370841"/>
          </a:xfrm>
          <a:prstGeom prst="rect">
            <a:avLst/>
          </a:prstGeom>
        </p:spPr>
        <p:txBody>
          <a:bodyPr/>
          <a:lstStyle/>
          <a:p>
            <a:r>
              <a:t>Campaign objectives</a:t>
            </a:r>
          </a:p>
        </p:txBody>
      </p:sp>
      <p:sp>
        <p:nvSpPr>
          <p:cNvPr id="749" name="Avoid……"/>
          <p:cNvSpPr/>
          <p:nvPr/>
        </p:nvSpPr>
        <p:spPr>
          <a:xfrm>
            <a:off x="20345334" y="259773"/>
            <a:ext cx="3827827" cy="3883222"/>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Avoid…</a:t>
            </a:r>
            <a:r>
              <a:rPr>
                <a:latin typeface="+mj-lt"/>
                <a:ea typeface="+mj-ea"/>
                <a:cs typeface="+mj-cs"/>
                <a:sym typeface="BrownStd-Regular"/>
              </a:rPr>
              <a:t> </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Fuzzy, broad and unprovable objectives</a:t>
            </a:r>
          </a:p>
        </p:txBody>
      </p:sp>
      <p:sp>
        <p:nvSpPr>
          <p:cNvPr id="750" name="Simple"/>
          <p:cNvSpPr/>
          <p:nvPr/>
        </p:nvSpPr>
        <p:spPr>
          <a:xfrm>
            <a:off x="5426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Simple</a:t>
            </a:r>
          </a:p>
        </p:txBody>
      </p:sp>
      <p:sp>
        <p:nvSpPr>
          <p:cNvPr id="751" name="Measurable"/>
          <p:cNvSpPr/>
          <p:nvPr/>
        </p:nvSpPr>
        <p:spPr>
          <a:xfrm>
            <a:off x="74006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Measurable</a:t>
            </a:r>
          </a:p>
        </p:txBody>
      </p:sp>
      <p:sp>
        <p:nvSpPr>
          <p:cNvPr id="752" name="Achievable"/>
          <p:cNvSpPr/>
          <p:nvPr/>
        </p:nvSpPr>
        <p:spPr>
          <a:xfrm>
            <a:off x="143602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Achievable</a:t>
            </a:r>
          </a:p>
        </p:txBody>
      </p:sp>
      <p:sp>
        <p:nvSpPr>
          <p:cNvPr id="753" name="Is it specific and tangible?"/>
          <p:cNvSpPr txBox="1"/>
          <p:nvPr/>
        </p:nvSpPr>
        <p:spPr>
          <a:xfrm>
            <a:off x="644219" y="37820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Is it specific and tangible?</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4" name="Can you measure this within your budget and timeframe? What’s your plan for measuring? Do you have any baseline to compare with?"/>
          <p:cNvSpPr txBox="1"/>
          <p:nvPr/>
        </p:nvSpPr>
        <p:spPr>
          <a:xfrm>
            <a:off x="7502219" y="37820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Can you measure this within your budget and timeframe? What’s your plan for measuring? Do you have any baseline to compare with?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5" name="Is this realistic within your budget and timeframe? Can your service live up to this?"/>
          <p:cNvSpPr txBox="1"/>
          <p:nvPr/>
        </p:nvSpPr>
        <p:spPr>
          <a:xfrm>
            <a:off x="14360219" y="37820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Is this realistic within your budget and timeframe? Can your service live up to this?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6" name="Relevant"/>
          <p:cNvSpPr/>
          <p:nvPr/>
        </p:nvSpPr>
        <p:spPr>
          <a:xfrm>
            <a:off x="517219" y="7363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Relevant</a:t>
            </a:r>
          </a:p>
        </p:txBody>
      </p:sp>
      <p:sp>
        <p:nvSpPr>
          <p:cNvPr id="757" name="Time specific"/>
          <p:cNvSpPr/>
          <p:nvPr/>
        </p:nvSpPr>
        <p:spPr>
          <a:xfrm>
            <a:off x="7400619" y="7363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Time specific</a:t>
            </a:r>
          </a:p>
        </p:txBody>
      </p:sp>
      <p:sp>
        <p:nvSpPr>
          <p:cNvPr id="758" name="Does it fit with your wider business goals or strategy?"/>
          <p:cNvSpPr txBox="1"/>
          <p:nvPr/>
        </p:nvSpPr>
        <p:spPr>
          <a:xfrm>
            <a:off x="618819" y="91414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Does it fit with your wider business goals or strategy?</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9" name="Is this objective related to a specific timeframe, and can it be measured within that timeframe?"/>
          <p:cNvSpPr txBox="1"/>
          <p:nvPr/>
        </p:nvSpPr>
        <p:spPr>
          <a:xfrm>
            <a:off x="7502219" y="91414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Is this objective related to a specific timeframe, and can it be measured within that timeframe?</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762" name="Audience targeting"/>
          <p:cNvSpPr txBox="1"/>
          <p:nvPr/>
        </p:nvSpPr>
        <p:spPr>
          <a:xfrm>
            <a:off x="3412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ct val="100000"/>
              </a:lnSpc>
              <a:defRPr sz="9000">
                <a:solidFill>
                  <a:srgbClr val="4F2096"/>
                </a:solidFill>
                <a:latin typeface="BrownStd-Bold"/>
                <a:ea typeface="BrownStd-Bold"/>
                <a:cs typeface="BrownStd-Bold"/>
                <a:sym typeface="BrownStd-Bold"/>
              </a:defRPr>
            </a:lvl1pPr>
          </a:lstStyle>
          <a:p>
            <a:r>
              <a:t>Audience targeting</a:t>
            </a:r>
          </a:p>
        </p:txBody>
      </p:sp>
      <p:sp>
        <p:nvSpPr>
          <p:cNvPr id="763" name="Why do this?…"/>
          <p:cNvSpPr/>
          <p:nvPr/>
        </p:nvSpPr>
        <p:spPr>
          <a:xfrm>
            <a:off x="17554509" y="1250373"/>
            <a:ext cx="4967652" cy="512246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Why do this?</a:t>
            </a:r>
            <a:endParaRPr>
              <a:latin typeface="+mj-lt"/>
              <a:ea typeface="+mj-ea"/>
              <a:cs typeface="+mj-cs"/>
              <a:sym typeface="BrownStd-Regular"/>
            </a:endParaRP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The more you understand the people you are trying to reach, the more focused your message and creative will be, and you can select channels and approaches that will reach them best</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 name="Our three main target audiences are…"/>
          <p:cNvSpPr/>
          <p:nvPr/>
        </p:nvSpPr>
        <p:spPr>
          <a:xfrm>
            <a:off x="5452651" y="591919"/>
            <a:ext cx="13478698" cy="1548586"/>
          </a:xfrm>
          <a:prstGeom prst="rect">
            <a:avLst/>
          </a:prstGeom>
          <a:solidFill>
            <a:srgbClr val="5DD5CC"/>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t>Our three main target audiences are…</a:t>
            </a:r>
          </a:p>
        </p:txBody>
      </p:sp>
      <p:sp>
        <p:nvSpPr>
          <p:cNvPr id="766" name="1. [name]"/>
          <p:cNvSpPr/>
          <p:nvPr/>
        </p:nvSpPr>
        <p:spPr>
          <a:xfrm>
            <a:off x="4213111" y="10144700"/>
            <a:ext cx="4019778" cy="1548586"/>
          </a:xfrm>
          <a:prstGeom prst="rect">
            <a:avLst/>
          </a:prstGeom>
          <a:solidFill>
            <a:srgbClr val="2F32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1. [name]</a:t>
            </a:r>
          </a:p>
        </p:txBody>
      </p:sp>
      <p:sp>
        <p:nvSpPr>
          <p:cNvPr id="767" name="2. [name]"/>
          <p:cNvSpPr/>
          <p:nvPr/>
        </p:nvSpPr>
        <p:spPr>
          <a:xfrm>
            <a:off x="10182111" y="10144700"/>
            <a:ext cx="4019778" cy="1548586"/>
          </a:xfrm>
          <a:prstGeom prst="rect">
            <a:avLst/>
          </a:prstGeom>
          <a:solidFill>
            <a:srgbClr val="2F32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2. [name]</a:t>
            </a:r>
          </a:p>
        </p:txBody>
      </p:sp>
      <p:sp>
        <p:nvSpPr>
          <p:cNvPr id="768" name="3. [name]"/>
          <p:cNvSpPr/>
          <p:nvPr/>
        </p:nvSpPr>
        <p:spPr>
          <a:xfrm>
            <a:off x="16151111" y="10144700"/>
            <a:ext cx="4019778" cy="1548586"/>
          </a:xfrm>
          <a:prstGeom prst="rect">
            <a:avLst/>
          </a:prstGeom>
          <a:solidFill>
            <a:srgbClr val="2F32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3. [name]</a:t>
            </a:r>
          </a:p>
        </p:txBody>
      </p:sp>
      <p:sp>
        <p:nvSpPr>
          <p:cNvPr id="769" name="Human Figure"/>
          <p:cNvSpPr/>
          <p:nvPr/>
        </p:nvSpPr>
        <p:spPr>
          <a:xfrm>
            <a:off x="4937297" y="3043212"/>
            <a:ext cx="2571406" cy="6549199"/>
          </a:xfrm>
          <a:custGeom>
            <a:avLst/>
            <a:gdLst/>
            <a:ahLst/>
            <a:cxnLst>
              <a:cxn ang="0">
                <a:pos x="wd2" y="hd2"/>
              </a:cxn>
              <a:cxn ang="5400000">
                <a:pos x="wd2" y="hd2"/>
              </a:cxn>
              <a:cxn ang="10800000">
                <a:pos x="wd2" y="hd2"/>
              </a:cxn>
              <a:cxn ang="16200000">
                <a:pos x="wd2" y="hd2"/>
              </a:cxn>
            </a:cxnLst>
            <a:rect l="0" t="0" r="r" b="b"/>
            <a:pathLst>
              <a:path w="21545" h="21537" extrusionOk="0">
                <a:moveTo>
                  <a:pt x="10757" y="0"/>
                </a:moveTo>
                <a:cubicBezTo>
                  <a:pt x="9439" y="5"/>
                  <a:pt x="8698" y="263"/>
                  <a:pt x="8424" y="635"/>
                </a:cubicBezTo>
                <a:cubicBezTo>
                  <a:pt x="8300" y="812"/>
                  <a:pt x="8288" y="1023"/>
                  <a:pt x="8329" y="1249"/>
                </a:cubicBezTo>
                <a:cubicBezTo>
                  <a:pt x="8261" y="1249"/>
                  <a:pt x="8177" y="1249"/>
                  <a:pt x="8081" y="1249"/>
                </a:cubicBezTo>
                <a:cubicBezTo>
                  <a:pt x="7641" y="1260"/>
                  <a:pt x="7973" y="1654"/>
                  <a:pt x="8261" y="1885"/>
                </a:cubicBezTo>
                <a:cubicBezTo>
                  <a:pt x="8316" y="1934"/>
                  <a:pt x="8450" y="1923"/>
                  <a:pt x="8505" y="1917"/>
                </a:cubicBezTo>
                <a:cubicBezTo>
                  <a:pt x="8643" y="2311"/>
                  <a:pt x="8768" y="2428"/>
                  <a:pt x="9166" y="2601"/>
                </a:cubicBezTo>
                <a:lnTo>
                  <a:pt x="9166" y="2789"/>
                </a:lnTo>
                <a:cubicBezTo>
                  <a:pt x="9152" y="3032"/>
                  <a:pt x="8698" y="3329"/>
                  <a:pt x="8149" y="3442"/>
                </a:cubicBezTo>
                <a:cubicBezTo>
                  <a:pt x="7943" y="3485"/>
                  <a:pt x="7630" y="3511"/>
                  <a:pt x="7630" y="3511"/>
                </a:cubicBezTo>
                <a:cubicBezTo>
                  <a:pt x="5270" y="3657"/>
                  <a:pt x="4499" y="3991"/>
                  <a:pt x="4306" y="4799"/>
                </a:cubicBezTo>
                <a:cubicBezTo>
                  <a:pt x="4210" y="5165"/>
                  <a:pt x="4197" y="5989"/>
                  <a:pt x="3963" y="6716"/>
                </a:cubicBezTo>
                <a:cubicBezTo>
                  <a:pt x="3922" y="6835"/>
                  <a:pt x="3870" y="6948"/>
                  <a:pt x="3787" y="7067"/>
                </a:cubicBezTo>
                <a:cubicBezTo>
                  <a:pt x="3609" y="7331"/>
                  <a:pt x="3266" y="7880"/>
                  <a:pt x="3170" y="8279"/>
                </a:cubicBezTo>
                <a:cubicBezTo>
                  <a:pt x="2964" y="9178"/>
                  <a:pt x="2744" y="9534"/>
                  <a:pt x="2565" y="10208"/>
                </a:cubicBezTo>
                <a:cubicBezTo>
                  <a:pt x="2551" y="10272"/>
                  <a:pt x="2484" y="10391"/>
                  <a:pt x="2484" y="10391"/>
                </a:cubicBezTo>
                <a:cubicBezTo>
                  <a:pt x="2305" y="10693"/>
                  <a:pt x="1877" y="10784"/>
                  <a:pt x="1493" y="10913"/>
                </a:cubicBezTo>
                <a:cubicBezTo>
                  <a:pt x="916" y="11107"/>
                  <a:pt x="671" y="11462"/>
                  <a:pt x="95" y="11672"/>
                </a:cubicBezTo>
                <a:cubicBezTo>
                  <a:pt x="53" y="11683"/>
                  <a:pt x="27" y="11705"/>
                  <a:pt x="13" y="11721"/>
                </a:cubicBezTo>
                <a:cubicBezTo>
                  <a:pt x="-28" y="11759"/>
                  <a:pt x="12" y="11802"/>
                  <a:pt x="301" y="11797"/>
                </a:cubicBezTo>
                <a:cubicBezTo>
                  <a:pt x="740" y="11786"/>
                  <a:pt x="1289" y="11467"/>
                  <a:pt x="1399" y="11489"/>
                </a:cubicBezTo>
                <a:cubicBezTo>
                  <a:pt x="1481" y="11505"/>
                  <a:pt x="1451" y="11516"/>
                  <a:pt x="1437" y="11613"/>
                </a:cubicBezTo>
                <a:cubicBezTo>
                  <a:pt x="1355" y="11856"/>
                  <a:pt x="1080" y="12297"/>
                  <a:pt x="1025" y="12377"/>
                </a:cubicBezTo>
                <a:cubicBezTo>
                  <a:pt x="1012" y="12388"/>
                  <a:pt x="1013" y="12405"/>
                  <a:pt x="1000" y="12416"/>
                </a:cubicBezTo>
                <a:lnTo>
                  <a:pt x="905" y="12561"/>
                </a:lnTo>
                <a:cubicBezTo>
                  <a:pt x="878" y="12604"/>
                  <a:pt x="916" y="12654"/>
                  <a:pt x="1012" y="12680"/>
                </a:cubicBezTo>
                <a:cubicBezTo>
                  <a:pt x="1054" y="12691"/>
                  <a:pt x="1096" y="12691"/>
                  <a:pt x="1137" y="12691"/>
                </a:cubicBezTo>
                <a:cubicBezTo>
                  <a:pt x="1247" y="12691"/>
                  <a:pt x="1358" y="12663"/>
                  <a:pt x="1386" y="12615"/>
                </a:cubicBezTo>
                <a:lnTo>
                  <a:pt x="1493" y="12458"/>
                </a:lnTo>
                <a:cubicBezTo>
                  <a:pt x="1548" y="12399"/>
                  <a:pt x="1629" y="12308"/>
                  <a:pt x="1712" y="12206"/>
                </a:cubicBezTo>
                <a:cubicBezTo>
                  <a:pt x="1794" y="12109"/>
                  <a:pt x="1891" y="11995"/>
                  <a:pt x="1973" y="11888"/>
                </a:cubicBezTo>
                <a:cubicBezTo>
                  <a:pt x="1987" y="11888"/>
                  <a:pt x="1990" y="11888"/>
                  <a:pt x="2003" y="11888"/>
                </a:cubicBezTo>
                <a:cubicBezTo>
                  <a:pt x="1893" y="12103"/>
                  <a:pt x="1726" y="12449"/>
                  <a:pt x="1630" y="12627"/>
                </a:cubicBezTo>
                <a:lnTo>
                  <a:pt x="1574" y="12717"/>
                </a:lnTo>
                <a:cubicBezTo>
                  <a:pt x="1561" y="12744"/>
                  <a:pt x="1577" y="12767"/>
                  <a:pt x="1604" y="12788"/>
                </a:cubicBezTo>
                <a:cubicBezTo>
                  <a:pt x="1618" y="12820"/>
                  <a:pt x="1660" y="12837"/>
                  <a:pt x="1729" y="12842"/>
                </a:cubicBezTo>
                <a:cubicBezTo>
                  <a:pt x="1839" y="12853"/>
                  <a:pt x="1905" y="12847"/>
                  <a:pt x="1973" y="12820"/>
                </a:cubicBezTo>
                <a:cubicBezTo>
                  <a:pt x="2028" y="12809"/>
                  <a:pt x="2057" y="12788"/>
                  <a:pt x="2085" y="12761"/>
                </a:cubicBezTo>
                <a:lnTo>
                  <a:pt x="2179" y="12610"/>
                </a:lnTo>
                <a:cubicBezTo>
                  <a:pt x="2303" y="12427"/>
                  <a:pt x="2480" y="12157"/>
                  <a:pt x="2604" y="11973"/>
                </a:cubicBezTo>
                <a:cubicBezTo>
                  <a:pt x="2617" y="11968"/>
                  <a:pt x="2634" y="11975"/>
                  <a:pt x="2634" y="11980"/>
                </a:cubicBezTo>
                <a:cubicBezTo>
                  <a:pt x="2620" y="12045"/>
                  <a:pt x="2605" y="12114"/>
                  <a:pt x="2578" y="12184"/>
                </a:cubicBezTo>
                <a:lnTo>
                  <a:pt x="2428" y="12642"/>
                </a:lnTo>
                <a:cubicBezTo>
                  <a:pt x="2414" y="12696"/>
                  <a:pt x="2496" y="12749"/>
                  <a:pt x="2634" y="12755"/>
                </a:cubicBezTo>
                <a:cubicBezTo>
                  <a:pt x="2647" y="12755"/>
                  <a:pt x="2659" y="12755"/>
                  <a:pt x="2672" y="12755"/>
                </a:cubicBezTo>
                <a:cubicBezTo>
                  <a:pt x="2796" y="12755"/>
                  <a:pt x="2907" y="12717"/>
                  <a:pt x="2921" y="12669"/>
                </a:cubicBezTo>
                <a:lnTo>
                  <a:pt x="3003" y="12438"/>
                </a:lnTo>
                <a:cubicBezTo>
                  <a:pt x="3085" y="12282"/>
                  <a:pt x="3208" y="12066"/>
                  <a:pt x="3290" y="11904"/>
                </a:cubicBezTo>
                <a:cubicBezTo>
                  <a:pt x="3304" y="11894"/>
                  <a:pt x="3333" y="11899"/>
                  <a:pt x="3333" y="11909"/>
                </a:cubicBezTo>
                <a:cubicBezTo>
                  <a:pt x="3319" y="12006"/>
                  <a:pt x="3321" y="12115"/>
                  <a:pt x="3307" y="12223"/>
                </a:cubicBezTo>
                <a:cubicBezTo>
                  <a:pt x="3307" y="12239"/>
                  <a:pt x="3304" y="12260"/>
                  <a:pt x="3290" y="12276"/>
                </a:cubicBezTo>
                <a:lnTo>
                  <a:pt x="3264" y="12399"/>
                </a:lnTo>
                <a:cubicBezTo>
                  <a:pt x="3250" y="12442"/>
                  <a:pt x="3347" y="12487"/>
                  <a:pt x="3457" y="12492"/>
                </a:cubicBezTo>
                <a:cubicBezTo>
                  <a:pt x="3457" y="12492"/>
                  <a:pt x="3470" y="12492"/>
                  <a:pt x="3470" y="12492"/>
                </a:cubicBezTo>
                <a:cubicBezTo>
                  <a:pt x="3580" y="12492"/>
                  <a:pt x="3676" y="12459"/>
                  <a:pt x="3676" y="12416"/>
                </a:cubicBezTo>
                <a:lnTo>
                  <a:pt x="3702" y="12313"/>
                </a:lnTo>
                <a:cubicBezTo>
                  <a:pt x="3702" y="12303"/>
                  <a:pt x="3719" y="12292"/>
                  <a:pt x="3719" y="12281"/>
                </a:cubicBezTo>
                <a:cubicBezTo>
                  <a:pt x="3829" y="11748"/>
                  <a:pt x="3895" y="11834"/>
                  <a:pt x="3963" y="11591"/>
                </a:cubicBezTo>
                <a:cubicBezTo>
                  <a:pt x="4032" y="11317"/>
                  <a:pt x="4128" y="11097"/>
                  <a:pt x="4032" y="10822"/>
                </a:cubicBezTo>
                <a:cubicBezTo>
                  <a:pt x="4032" y="10806"/>
                  <a:pt x="4018" y="10789"/>
                  <a:pt x="4032" y="10773"/>
                </a:cubicBezTo>
                <a:cubicBezTo>
                  <a:pt x="4073" y="10622"/>
                  <a:pt x="4293" y="10422"/>
                  <a:pt x="4581" y="10034"/>
                </a:cubicBezTo>
                <a:cubicBezTo>
                  <a:pt x="5377" y="8919"/>
                  <a:pt x="5610" y="8640"/>
                  <a:pt x="6091" y="7348"/>
                </a:cubicBezTo>
                <a:lnTo>
                  <a:pt x="6327" y="6748"/>
                </a:lnTo>
                <a:cubicBezTo>
                  <a:pt x="6340" y="6716"/>
                  <a:pt x="6463" y="6716"/>
                  <a:pt x="6477" y="6748"/>
                </a:cubicBezTo>
                <a:cubicBezTo>
                  <a:pt x="6490" y="6808"/>
                  <a:pt x="6501" y="6868"/>
                  <a:pt x="6515" y="6922"/>
                </a:cubicBezTo>
                <a:cubicBezTo>
                  <a:pt x="6803" y="7929"/>
                  <a:pt x="6447" y="8661"/>
                  <a:pt x="6447" y="8661"/>
                </a:cubicBezTo>
                <a:cubicBezTo>
                  <a:pt x="5966" y="9975"/>
                  <a:pt x="5760" y="10762"/>
                  <a:pt x="6035" y="12238"/>
                </a:cubicBezTo>
                <a:cubicBezTo>
                  <a:pt x="6117" y="12690"/>
                  <a:pt x="6297" y="13246"/>
                  <a:pt x="6421" y="13655"/>
                </a:cubicBezTo>
                <a:cubicBezTo>
                  <a:pt x="6503" y="13914"/>
                  <a:pt x="6544" y="14172"/>
                  <a:pt x="6558" y="14436"/>
                </a:cubicBezTo>
                <a:cubicBezTo>
                  <a:pt x="6599" y="16758"/>
                  <a:pt x="6968" y="17237"/>
                  <a:pt x="7819" y="19607"/>
                </a:cubicBezTo>
                <a:cubicBezTo>
                  <a:pt x="7956" y="19984"/>
                  <a:pt x="7809" y="20189"/>
                  <a:pt x="7699" y="20313"/>
                </a:cubicBezTo>
                <a:cubicBezTo>
                  <a:pt x="7589" y="20436"/>
                  <a:pt x="6517" y="20958"/>
                  <a:pt x="6215" y="21104"/>
                </a:cubicBezTo>
                <a:cubicBezTo>
                  <a:pt x="6037" y="21190"/>
                  <a:pt x="5500" y="21336"/>
                  <a:pt x="5898" y="21417"/>
                </a:cubicBezTo>
                <a:cubicBezTo>
                  <a:pt x="6776" y="21600"/>
                  <a:pt x="8203" y="21595"/>
                  <a:pt x="9123" y="21245"/>
                </a:cubicBezTo>
                <a:cubicBezTo>
                  <a:pt x="9356" y="21154"/>
                  <a:pt x="9331" y="21002"/>
                  <a:pt x="9496" y="20900"/>
                </a:cubicBezTo>
                <a:cubicBezTo>
                  <a:pt x="9661" y="20803"/>
                  <a:pt x="9837" y="20764"/>
                  <a:pt x="10015" y="20619"/>
                </a:cubicBezTo>
                <a:cubicBezTo>
                  <a:pt x="10207" y="20474"/>
                  <a:pt x="9920" y="20108"/>
                  <a:pt x="9865" y="19580"/>
                </a:cubicBezTo>
                <a:cubicBezTo>
                  <a:pt x="9837" y="19349"/>
                  <a:pt x="9894" y="18583"/>
                  <a:pt x="9976" y="17867"/>
                </a:cubicBezTo>
                <a:cubicBezTo>
                  <a:pt x="10141" y="16466"/>
                  <a:pt x="10512" y="16407"/>
                  <a:pt x="10320" y="14554"/>
                </a:cubicBezTo>
                <a:cubicBezTo>
                  <a:pt x="10320" y="14554"/>
                  <a:pt x="10416" y="14059"/>
                  <a:pt x="10513" y="13386"/>
                </a:cubicBezTo>
                <a:cubicBezTo>
                  <a:pt x="10567" y="12998"/>
                  <a:pt x="10663" y="12325"/>
                  <a:pt x="10718" y="11904"/>
                </a:cubicBezTo>
                <a:cubicBezTo>
                  <a:pt x="10718" y="11883"/>
                  <a:pt x="10800" y="11883"/>
                  <a:pt x="10800" y="11904"/>
                </a:cubicBezTo>
                <a:cubicBezTo>
                  <a:pt x="10869" y="12325"/>
                  <a:pt x="10951" y="12998"/>
                  <a:pt x="11006" y="13386"/>
                </a:cubicBezTo>
                <a:cubicBezTo>
                  <a:pt x="11102" y="14054"/>
                  <a:pt x="11199" y="14554"/>
                  <a:pt x="11199" y="14554"/>
                </a:cubicBezTo>
                <a:cubicBezTo>
                  <a:pt x="11007" y="16407"/>
                  <a:pt x="11377" y="16461"/>
                  <a:pt x="11542" y="17867"/>
                </a:cubicBezTo>
                <a:cubicBezTo>
                  <a:pt x="11624" y="18583"/>
                  <a:pt x="11677" y="19349"/>
                  <a:pt x="11649" y="19580"/>
                </a:cubicBezTo>
                <a:cubicBezTo>
                  <a:pt x="11594" y="20114"/>
                  <a:pt x="11307" y="20474"/>
                  <a:pt x="11499" y="20619"/>
                </a:cubicBezTo>
                <a:cubicBezTo>
                  <a:pt x="11677" y="20759"/>
                  <a:pt x="11858" y="20798"/>
                  <a:pt x="12022" y="20900"/>
                </a:cubicBezTo>
                <a:cubicBezTo>
                  <a:pt x="12187" y="20997"/>
                  <a:pt x="12158" y="21154"/>
                  <a:pt x="12391" y="21245"/>
                </a:cubicBezTo>
                <a:cubicBezTo>
                  <a:pt x="13311" y="21595"/>
                  <a:pt x="14738" y="21600"/>
                  <a:pt x="15616" y="21417"/>
                </a:cubicBezTo>
                <a:cubicBezTo>
                  <a:pt x="16014" y="21331"/>
                  <a:pt x="15491" y="21190"/>
                  <a:pt x="15299" y="21104"/>
                </a:cubicBezTo>
                <a:cubicBezTo>
                  <a:pt x="14997" y="20953"/>
                  <a:pt x="13915" y="20436"/>
                  <a:pt x="13819" y="20313"/>
                </a:cubicBezTo>
                <a:cubicBezTo>
                  <a:pt x="13710" y="20189"/>
                  <a:pt x="13558" y="19984"/>
                  <a:pt x="13695" y="19607"/>
                </a:cubicBezTo>
                <a:cubicBezTo>
                  <a:pt x="14560" y="17237"/>
                  <a:pt x="14928" y="16758"/>
                  <a:pt x="14956" y="14436"/>
                </a:cubicBezTo>
                <a:cubicBezTo>
                  <a:pt x="14956" y="14178"/>
                  <a:pt x="15011" y="13919"/>
                  <a:pt x="15093" y="13660"/>
                </a:cubicBezTo>
                <a:cubicBezTo>
                  <a:pt x="15230" y="13251"/>
                  <a:pt x="15411" y="12690"/>
                  <a:pt x="15479" y="12243"/>
                </a:cubicBezTo>
                <a:cubicBezTo>
                  <a:pt x="15712" y="10729"/>
                  <a:pt x="15548" y="9982"/>
                  <a:pt x="15067" y="8667"/>
                </a:cubicBezTo>
                <a:cubicBezTo>
                  <a:pt x="15067" y="8667"/>
                  <a:pt x="14724" y="7934"/>
                  <a:pt x="14999" y="6927"/>
                </a:cubicBezTo>
                <a:cubicBezTo>
                  <a:pt x="15012" y="6873"/>
                  <a:pt x="15028" y="6814"/>
                  <a:pt x="15042" y="6755"/>
                </a:cubicBezTo>
                <a:cubicBezTo>
                  <a:pt x="15055" y="6723"/>
                  <a:pt x="15178" y="6717"/>
                  <a:pt x="15192" y="6755"/>
                </a:cubicBezTo>
                <a:lnTo>
                  <a:pt x="15423" y="7353"/>
                </a:lnTo>
                <a:cubicBezTo>
                  <a:pt x="15904" y="8646"/>
                  <a:pt x="16137" y="8926"/>
                  <a:pt x="16933" y="10041"/>
                </a:cubicBezTo>
                <a:cubicBezTo>
                  <a:pt x="17221" y="10434"/>
                  <a:pt x="17441" y="10633"/>
                  <a:pt x="17482" y="10778"/>
                </a:cubicBezTo>
                <a:cubicBezTo>
                  <a:pt x="17482" y="10794"/>
                  <a:pt x="17482" y="10811"/>
                  <a:pt x="17482" y="10827"/>
                </a:cubicBezTo>
                <a:cubicBezTo>
                  <a:pt x="17386" y="11102"/>
                  <a:pt x="17468" y="11327"/>
                  <a:pt x="17551" y="11596"/>
                </a:cubicBezTo>
                <a:cubicBezTo>
                  <a:pt x="17619" y="11839"/>
                  <a:pt x="17690" y="11753"/>
                  <a:pt x="17799" y="12287"/>
                </a:cubicBezTo>
                <a:cubicBezTo>
                  <a:pt x="17799" y="12297"/>
                  <a:pt x="17799" y="12308"/>
                  <a:pt x="17812" y="12319"/>
                </a:cubicBezTo>
                <a:lnTo>
                  <a:pt x="17838" y="12421"/>
                </a:lnTo>
                <a:cubicBezTo>
                  <a:pt x="17852" y="12464"/>
                  <a:pt x="17934" y="12497"/>
                  <a:pt x="18044" y="12497"/>
                </a:cubicBezTo>
                <a:cubicBezTo>
                  <a:pt x="18044" y="12497"/>
                  <a:pt x="18061" y="12497"/>
                  <a:pt x="18061" y="12497"/>
                </a:cubicBezTo>
                <a:cubicBezTo>
                  <a:pt x="18171" y="12492"/>
                  <a:pt x="18263" y="12453"/>
                  <a:pt x="18250" y="12404"/>
                </a:cubicBezTo>
                <a:lnTo>
                  <a:pt x="18224" y="12281"/>
                </a:lnTo>
                <a:cubicBezTo>
                  <a:pt x="18224" y="12265"/>
                  <a:pt x="18225" y="12244"/>
                  <a:pt x="18211" y="12228"/>
                </a:cubicBezTo>
                <a:cubicBezTo>
                  <a:pt x="18197" y="12120"/>
                  <a:pt x="18195" y="12011"/>
                  <a:pt x="18181" y="11915"/>
                </a:cubicBezTo>
                <a:cubicBezTo>
                  <a:pt x="18181" y="11904"/>
                  <a:pt x="18210" y="11904"/>
                  <a:pt x="18224" y="11909"/>
                </a:cubicBezTo>
                <a:cubicBezTo>
                  <a:pt x="18306" y="12071"/>
                  <a:pt x="18429" y="12292"/>
                  <a:pt x="18511" y="12443"/>
                </a:cubicBezTo>
                <a:lnTo>
                  <a:pt x="18593" y="12674"/>
                </a:lnTo>
                <a:cubicBezTo>
                  <a:pt x="18607" y="12722"/>
                  <a:pt x="18718" y="12761"/>
                  <a:pt x="18842" y="12761"/>
                </a:cubicBezTo>
                <a:cubicBezTo>
                  <a:pt x="18855" y="12761"/>
                  <a:pt x="18871" y="12761"/>
                  <a:pt x="18885" y="12761"/>
                </a:cubicBezTo>
                <a:cubicBezTo>
                  <a:pt x="19022" y="12750"/>
                  <a:pt x="19104" y="12701"/>
                  <a:pt x="19090" y="12647"/>
                </a:cubicBezTo>
                <a:lnTo>
                  <a:pt x="18936" y="12189"/>
                </a:lnTo>
                <a:cubicBezTo>
                  <a:pt x="18922" y="12119"/>
                  <a:pt x="18912" y="12044"/>
                  <a:pt x="18885" y="11985"/>
                </a:cubicBezTo>
                <a:cubicBezTo>
                  <a:pt x="18885" y="11980"/>
                  <a:pt x="18897" y="11980"/>
                  <a:pt x="18910" y="11980"/>
                </a:cubicBezTo>
                <a:cubicBezTo>
                  <a:pt x="19034" y="12163"/>
                  <a:pt x="19198" y="12432"/>
                  <a:pt x="19335" y="12615"/>
                </a:cubicBezTo>
                <a:lnTo>
                  <a:pt x="19434" y="12766"/>
                </a:lnTo>
                <a:cubicBezTo>
                  <a:pt x="19447" y="12793"/>
                  <a:pt x="19486" y="12809"/>
                  <a:pt x="19541" y="12825"/>
                </a:cubicBezTo>
                <a:cubicBezTo>
                  <a:pt x="19596" y="12852"/>
                  <a:pt x="19680" y="12858"/>
                  <a:pt x="19790" y="12847"/>
                </a:cubicBezTo>
                <a:cubicBezTo>
                  <a:pt x="19858" y="12842"/>
                  <a:pt x="19900" y="12820"/>
                  <a:pt x="19914" y="12793"/>
                </a:cubicBezTo>
                <a:cubicBezTo>
                  <a:pt x="19941" y="12772"/>
                  <a:pt x="19953" y="12744"/>
                  <a:pt x="19940" y="12723"/>
                </a:cubicBezTo>
                <a:lnTo>
                  <a:pt x="19884" y="12632"/>
                </a:lnTo>
                <a:cubicBezTo>
                  <a:pt x="19788" y="12459"/>
                  <a:pt x="19625" y="12108"/>
                  <a:pt x="19515" y="11893"/>
                </a:cubicBezTo>
                <a:cubicBezTo>
                  <a:pt x="19529" y="11893"/>
                  <a:pt x="19527" y="11893"/>
                  <a:pt x="19541" y="11893"/>
                </a:cubicBezTo>
                <a:cubicBezTo>
                  <a:pt x="19623" y="12000"/>
                  <a:pt x="19720" y="12108"/>
                  <a:pt x="19802" y="12211"/>
                </a:cubicBezTo>
                <a:cubicBezTo>
                  <a:pt x="19885" y="12313"/>
                  <a:pt x="19966" y="12406"/>
                  <a:pt x="20021" y="12465"/>
                </a:cubicBezTo>
                <a:lnTo>
                  <a:pt x="20133" y="12620"/>
                </a:lnTo>
                <a:cubicBezTo>
                  <a:pt x="20160" y="12663"/>
                  <a:pt x="20267" y="12696"/>
                  <a:pt x="20377" y="12696"/>
                </a:cubicBezTo>
                <a:cubicBezTo>
                  <a:pt x="20418" y="12696"/>
                  <a:pt x="20460" y="12691"/>
                  <a:pt x="20501" y="12685"/>
                </a:cubicBezTo>
                <a:cubicBezTo>
                  <a:pt x="20598" y="12664"/>
                  <a:pt x="20654" y="12614"/>
                  <a:pt x="20613" y="12566"/>
                </a:cubicBezTo>
                <a:lnTo>
                  <a:pt x="20514" y="12421"/>
                </a:lnTo>
                <a:cubicBezTo>
                  <a:pt x="20501" y="12410"/>
                  <a:pt x="20502" y="12395"/>
                  <a:pt x="20489" y="12384"/>
                </a:cubicBezTo>
                <a:cubicBezTo>
                  <a:pt x="20434" y="12303"/>
                  <a:pt x="20159" y="11861"/>
                  <a:pt x="20077" y="11618"/>
                </a:cubicBezTo>
                <a:cubicBezTo>
                  <a:pt x="20063" y="11521"/>
                  <a:pt x="20037" y="11512"/>
                  <a:pt x="20120" y="11495"/>
                </a:cubicBezTo>
                <a:cubicBezTo>
                  <a:pt x="20230" y="11468"/>
                  <a:pt x="20792" y="11791"/>
                  <a:pt x="21218" y="11802"/>
                </a:cubicBezTo>
                <a:cubicBezTo>
                  <a:pt x="21533" y="11802"/>
                  <a:pt x="21572" y="11759"/>
                  <a:pt x="21531" y="11721"/>
                </a:cubicBezTo>
                <a:cubicBezTo>
                  <a:pt x="21517" y="11705"/>
                  <a:pt x="21491" y="11683"/>
                  <a:pt x="21449" y="11672"/>
                </a:cubicBezTo>
                <a:cubicBezTo>
                  <a:pt x="20873" y="11462"/>
                  <a:pt x="20628" y="11107"/>
                  <a:pt x="20051" y="10913"/>
                </a:cubicBezTo>
                <a:cubicBezTo>
                  <a:pt x="19667" y="10784"/>
                  <a:pt x="19239" y="10693"/>
                  <a:pt x="19060" y="10391"/>
                </a:cubicBezTo>
                <a:cubicBezTo>
                  <a:pt x="19060" y="10391"/>
                  <a:pt x="18993" y="10278"/>
                  <a:pt x="18979" y="10208"/>
                </a:cubicBezTo>
                <a:cubicBezTo>
                  <a:pt x="18800" y="9534"/>
                  <a:pt x="18580" y="9173"/>
                  <a:pt x="18374" y="8279"/>
                </a:cubicBezTo>
                <a:cubicBezTo>
                  <a:pt x="18278" y="7880"/>
                  <a:pt x="17935" y="7331"/>
                  <a:pt x="17757" y="7067"/>
                </a:cubicBezTo>
                <a:cubicBezTo>
                  <a:pt x="17674" y="6943"/>
                  <a:pt x="17608" y="6813"/>
                  <a:pt x="17581" y="6690"/>
                </a:cubicBezTo>
                <a:cubicBezTo>
                  <a:pt x="17361" y="5968"/>
                  <a:pt x="17334" y="5160"/>
                  <a:pt x="17238" y="4799"/>
                </a:cubicBezTo>
                <a:cubicBezTo>
                  <a:pt x="17045" y="3991"/>
                  <a:pt x="16274" y="3662"/>
                  <a:pt x="13914" y="3511"/>
                </a:cubicBezTo>
                <a:cubicBezTo>
                  <a:pt x="13914" y="3511"/>
                  <a:pt x="13601" y="3485"/>
                  <a:pt x="13395" y="3442"/>
                </a:cubicBezTo>
                <a:cubicBezTo>
                  <a:pt x="12846" y="3329"/>
                  <a:pt x="12392" y="3037"/>
                  <a:pt x="12378" y="2789"/>
                </a:cubicBezTo>
                <a:lnTo>
                  <a:pt x="12378" y="2601"/>
                </a:lnTo>
                <a:cubicBezTo>
                  <a:pt x="12763" y="2428"/>
                  <a:pt x="12897" y="2316"/>
                  <a:pt x="13034" y="1917"/>
                </a:cubicBezTo>
                <a:cubicBezTo>
                  <a:pt x="13089" y="1923"/>
                  <a:pt x="13228" y="1934"/>
                  <a:pt x="13283" y="1885"/>
                </a:cubicBezTo>
                <a:cubicBezTo>
                  <a:pt x="13585" y="1654"/>
                  <a:pt x="13903" y="1260"/>
                  <a:pt x="13463" y="1249"/>
                </a:cubicBezTo>
                <a:cubicBezTo>
                  <a:pt x="13367" y="1249"/>
                  <a:pt x="13283" y="1249"/>
                  <a:pt x="13215" y="1249"/>
                </a:cubicBezTo>
                <a:cubicBezTo>
                  <a:pt x="13256" y="1023"/>
                  <a:pt x="13257" y="812"/>
                  <a:pt x="13120" y="635"/>
                </a:cubicBezTo>
                <a:cubicBezTo>
                  <a:pt x="12846" y="263"/>
                  <a:pt x="12105" y="0"/>
                  <a:pt x="10787" y="0"/>
                </a:cubicBezTo>
                <a:cubicBezTo>
                  <a:pt x="10787" y="0"/>
                  <a:pt x="10770" y="0"/>
                  <a:pt x="10770" y="0"/>
                </a:cubicBezTo>
                <a:cubicBezTo>
                  <a:pt x="10770" y="0"/>
                  <a:pt x="10757" y="0"/>
                  <a:pt x="10757" y="0"/>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770" name="Human Figure"/>
          <p:cNvSpPr/>
          <p:nvPr/>
        </p:nvSpPr>
        <p:spPr>
          <a:xfrm>
            <a:off x="10906297" y="2868003"/>
            <a:ext cx="2571406" cy="6549199"/>
          </a:xfrm>
          <a:custGeom>
            <a:avLst/>
            <a:gdLst/>
            <a:ahLst/>
            <a:cxnLst>
              <a:cxn ang="0">
                <a:pos x="wd2" y="hd2"/>
              </a:cxn>
              <a:cxn ang="5400000">
                <a:pos x="wd2" y="hd2"/>
              </a:cxn>
              <a:cxn ang="10800000">
                <a:pos x="wd2" y="hd2"/>
              </a:cxn>
              <a:cxn ang="16200000">
                <a:pos x="wd2" y="hd2"/>
              </a:cxn>
            </a:cxnLst>
            <a:rect l="0" t="0" r="r" b="b"/>
            <a:pathLst>
              <a:path w="21545" h="21537" extrusionOk="0">
                <a:moveTo>
                  <a:pt x="10757" y="0"/>
                </a:moveTo>
                <a:cubicBezTo>
                  <a:pt x="9439" y="5"/>
                  <a:pt x="8698" y="263"/>
                  <a:pt x="8424" y="635"/>
                </a:cubicBezTo>
                <a:cubicBezTo>
                  <a:pt x="8300" y="812"/>
                  <a:pt x="8288" y="1023"/>
                  <a:pt x="8329" y="1249"/>
                </a:cubicBezTo>
                <a:cubicBezTo>
                  <a:pt x="8261" y="1249"/>
                  <a:pt x="8177" y="1249"/>
                  <a:pt x="8081" y="1249"/>
                </a:cubicBezTo>
                <a:cubicBezTo>
                  <a:pt x="7641" y="1260"/>
                  <a:pt x="7973" y="1654"/>
                  <a:pt x="8261" y="1885"/>
                </a:cubicBezTo>
                <a:cubicBezTo>
                  <a:pt x="8316" y="1934"/>
                  <a:pt x="8450" y="1923"/>
                  <a:pt x="8505" y="1917"/>
                </a:cubicBezTo>
                <a:cubicBezTo>
                  <a:pt x="8643" y="2311"/>
                  <a:pt x="8768" y="2428"/>
                  <a:pt x="9166" y="2601"/>
                </a:cubicBezTo>
                <a:lnTo>
                  <a:pt x="9166" y="2789"/>
                </a:lnTo>
                <a:cubicBezTo>
                  <a:pt x="9152" y="3032"/>
                  <a:pt x="8698" y="3329"/>
                  <a:pt x="8149" y="3442"/>
                </a:cubicBezTo>
                <a:cubicBezTo>
                  <a:pt x="7943" y="3485"/>
                  <a:pt x="7630" y="3511"/>
                  <a:pt x="7630" y="3511"/>
                </a:cubicBezTo>
                <a:cubicBezTo>
                  <a:pt x="5270" y="3657"/>
                  <a:pt x="4499" y="3991"/>
                  <a:pt x="4306" y="4799"/>
                </a:cubicBezTo>
                <a:cubicBezTo>
                  <a:pt x="4210" y="5165"/>
                  <a:pt x="4197" y="5989"/>
                  <a:pt x="3963" y="6716"/>
                </a:cubicBezTo>
                <a:cubicBezTo>
                  <a:pt x="3922" y="6835"/>
                  <a:pt x="3870" y="6948"/>
                  <a:pt x="3787" y="7067"/>
                </a:cubicBezTo>
                <a:cubicBezTo>
                  <a:pt x="3609" y="7331"/>
                  <a:pt x="3266" y="7880"/>
                  <a:pt x="3170" y="8279"/>
                </a:cubicBezTo>
                <a:cubicBezTo>
                  <a:pt x="2964" y="9178"/>
                  <a:pt x="2744" y="9534"/>
                  <a:pt x="2565" y="10208"/>
                </a:cubicBezTo>
                <a:cubicBezTo>
                  <a:pt x="2551" y="10272"/>
                  <a:pt x="2484" y="10391"/>
                  <a:pt x="2484" y="10391"/>
                </a:cubicBezTo>
                <a:cubicBezTo>
                  <a:pt x="2305" y="10693"/>
                  <a:pt x="1877" y="10784"/>
                  <a:pt x="1493" y="10913"/>
                </a:cubicBezTo>
                <a:cubicBezTo>
                  <a:pt x="916" y="11107"/>
                  <a:pt x="671" y="11462"/>
                  <a:pt x="95" y="11672"/>
                </a:cubicBezTo>
                <a:cubicBezTo>
                  <a:pt x="53" y="11683"/>
                  <a:pt x="27" y="11705"/>
                  <a:pt x="13" y="11721"/>
                </a:cubicBezTo>
                <a:cubicBezTo>
                  <a:pt x="-28" y="11759"/>
                  <a:pt x="12" y="11802"/>
                  <a:pt x="301" y="11797"/>
                </a:cubicBezTo>
                <a:cubicBezTo>
                  <a:pt x="740" y="11786"/>
                  <a:pt x="1289" y="11467"/>
                  <a:pt x="1399" y="11489"/>
                </a:cubicBezTo>
                <a:cubicBezTo>
                  <a:pt x="1481" y="11505"/>
                  <a:pt x="1451" y="11516"/>
                  <a:pt x="1437" y="11613"/>
                </a:cubicBezTo>
                <a:cubicBezTo>
                  <a:pt x="1355" y="11856"/>
                  <a:pt x="1080" y="12297"/>
                  <a:pt x="1025" y="12377"/>
                </a:cubicBezTo>
                <a:cubicBezTo>
                  <a:pt x="1012" y="12388"/>
                  <a:pt x="1013" y="12405"/>
                  <a:pt x="1000" y="12416"/>
                </a:cubicBezTo>
                <a:lnTo>
                  <a:pt x="905" y="12561"/>
                </a:lnTo>
                <a:cubicBezTo>
                  <a:pt x="878" y="12604"/>
                  <a:pt x="916" y="12654"/>
                  <a:pt x="1012" y="12680"/>
                </a:cubicBezTo>
                <a:cubicBezTo>
                  <a:pt x="1054" y="12691"/>
                  <a:pt x="1096" y="12691"/>
                  <a:pt x="1137" y="12691"/>
                </a:cubicBezTo>
                <a:cubicBezTo>
                  <a:pt x="1247" y="12691"/>
                  <a:pt x="1358" y="12663"/>
                  <a:pt x="1386" y="12615"/>
                </a:cubicBezTo>
                <a:lnTo>
                  <a:pt x="1493" y="12458"/>
                </a:lnTo>
                <a:cubicBezTo>
                  <a:pt x="1548" y="12399"/>
                  <a:pt x="1629" y="12308"/>
                  <a:pt x="1712" y="12206"/>
                </a:cubicBezTo>
                <a:cubicBezTo>
                  <a:pt x="1794" y="12109"/>
                  <a:pt x="1891" y="11995"/>
                  <a:pt x="1973" y="11888"/>
                </a:cubicBezTo>
                <a:cubicBezTo>
                  <a:pt x="1987" y="11888"/>
                  <a:pt x="1990" y="11888"/>
                  <a:pt x="2003" y="11888"/>
                </a:cubicBezTo>
                <a:cubicBezTo>
                  <a:pt x="1893" y="12103"/>
                  <a:pt x="1726" y="12449"/>
                  <a:pt x="1630" y="12627"/>
                </a:cubicBezTo>
                <a:lnTo>
                  <a:pt x="1574" y="12717"/>
                </a:lnTo>
                <a:cubicBezTo>
                  <a:pt x="1561" y="12744"/>
                  <a:pt x="1577" y="12767"/>
                  <a:pt x="1604" y="12788"/>
                </a:cubicBezTo>
                <a:cubicBezTo>
                  <a:pt x="1618" y="12820"/>
                  <a:pt x="1660" y="12837"/>
                  <a:pt x="1729" y="12842"/>
                </a:cubicBezTo>
                <a:cubicBezTo>
                  <a:pt x="1839" y="12853"/>
                  <a:pt x="1905" y="12847"/>
                  <a:pt x="1973" y="12820"/>
                </a:cubicBezTo>
                <a:cubicBezTo>
                  <a:pt x="2028" y="12809"/>
                  <a:pt x="2057" y="12788"/>
                  <a:pt x="2085" y="12761"/>
                </a:cubicBezTo>
                <a:lnTo>
                  <a:pt x="2179" y="12610"/>
                </a:lnTo>
                <a:cubicBezTo>
                  <a:pt x="2303" y="12427"/>
                  <a:pt x="2480" y="12157"/>
                  <a:pt x="2604" y="11973"/>
                </a:cubicBezTo>
                <a:cubicBezTo>
                  <a:pt x="2617" y="11968"/>
                  <a:pt x="2634" y="11975"/>
                  <a:pt x="2634" y="11980"/>
                </a:cubicBezTo>
                <a:cubicBezTo>
                  <a:pt x="2620" y="12045"/>
                  <a:pt x="2605" y="12114"/>
                  <a:pt x="2578" y="12184"/>
                </a:cubicBezTo>
                <a:lnTo>
                  <a:pt x="2428" y="12642"/>
                </a:lnTo>
                <a:cubicBezTo>
                  <a:pt x="2414" y="12696"/>
                  <a:pt x="2496" y="12749"/>
                  <a:pt x="2634" y="12755"/>
                </a:cubicBezTo>
                <a:cubicBezTo>
                  <a:pt x="2647" y="12755"/>
                  <a:pt x="2659" y="12755"/>
                  <a:pt x="2672" y="12755"/>
                </a:cubicBezTo>
                <a:cubicBezTo>
                  <a:pt x="2796" y="12755"/>
                  <a:pt x="2907" y="12717"/>
                  <a:pt x="2921" y="12669"/>
                </a:cubicBezTo>
                <a:lnTo>
                  <a:pt x="3003" y="12438"/>
                </a:lnTo>
                <a:cubicBezTo>
                  <a:pt x="3085" y="12282"/>
                  <a:pt x="3208" y="12066"/>
                  <a:pt x="3290" y="11904"/>
                </a:cubicBezTo>
                <a:cubicBezTo>
                  <a:pt x="3304" y="11894"/>
                  <a:pt x="3333" y="11899"/>
                  <a:pt x="3333" y="11909"/>
                </a:cubicBezTo>
                <a:cubicBezTo>
                  <a:pt x="3319" y="12006"/>
                  <a:pt x="3321" y="12115"/>
                  <a:pt x="3307" y="12223"/>
                </a:cubicBezTo>
                <a:cubicBezTo>
                  <a:pt x="3307" y="12239"/>
                  <a:pt x="3304" y="12260"/>
                  <a:pt x="3290" y="12276"/>
                </a:cubicBezTo>
                <a:lnTo>
                  <a:pt x="3264" y="12399"/>
                </a:lnTo>
                <a:cubicBezTo>
                  <a:pt x="3250" y="12442"/>
                  <a:pt x="3347" y="12487"/>
                  <a:pt x="3457" y="12492"/>
                </a:cubicBezTo>
                <a:cubicBezTo>
                  <a:pt x="3457" y="12492"/>
                  <a:pt x="3470" y="12492"/>
                  <a:pt x="3470" y="12492"/>
                </a:cubicBezTo>
                <a:cubicBezTo>
                  <a:pt x="3580" y="12492"/>
                  <a:pt x="3676" y="12459"/>
                  <a:pt x="3676" y="12416"/>
                </a:cubicBezTo>
                <a:lnTo>
                  <a:pt x="3702" y="12313"/>
                </a:lnTo>
                <a:cubicBezTo>
                  <a:pt x="3702" y="12303"/>
                  <a:pt x="3719" y="12292"/>
                  <a:pt x="3719" y="12281"/>
                </a:cubicBezTo>
                <a:cubicBezTo>
                  <a:pt x="3829" y="11748"/>
                  <a:pt x="3895" y="11834"/>
                  <a:pt x="3963" y="11591"/>
                </a:cubicBezTo>
                <a:cubicBezTo>
                  <a:pt x="4032" y="11317"/>
                  <a:pt x="4128" y="11097"/>
                  <a:pt x="4032" y="10822"/>
                </a:cubicBezTo>
                <a:cubicBezTo>
                  <a:pt x="4032" y="10806"/>
                  <a:pt x="4018" y="10789"/>
                  <a:pt x="4032" y="10773"/>
                </a:cubicBezTo>
                <a:cubicBezTo>
                  <a:pt x="4073" y="10622"/>
                  <a:pt x="4293" y="10422"/>
                  <a:pt x="4581" y="10034"/>
                </a:cubicBezTo>
                <a:cubicBezTo>
                  <a:pt x="5377" y="8919"/>
                  <a:pt x="5610" y="8640"/>
                  <a:pt x="6091" y="7348"/>
                </a:cubicBezTo>
                <a:lnTo>
                  <a:pt x="6327" y="6748"/>
                </a:lnTo>
                <a:cubicBezTo>
                  <a:pt x="6340" y="6716"/>
                  <a:pt x="6463" y="6716"/>
                  <a:pt x="6477" y="6748"/>
                </a:cubicBezTo>
                <a:cubicBezTo>
                  <a:pt x="6490" y="6808"/>
                  <a:pt x="6501" y="6868"/>
                  <a:pt x="6515" y="6922"/>
                </a:cubicBezTo>
                <a:cubicBezTo>
                  <a:pt x="6803" y="7929"/>
                  <a:pt x="6447" y="8661"/>
                  <a:pt x="6447" y="8661"/>
                </a:cubicBezTo>
                <a:cubicBezTo>
                  <a:pt x="5966" y="9975"/>
                  <a:pt x="5760" y="10762"/>
                  <a:pt x="6035" y="12238"/>
                </a:cubicBezTo>
                <a:cubicBezTo>
                  <a:pt x="6117" y="12690"/>
                  <a:pt x="6297" y="13246"/>
                  <a:pt x="6421" y="13655"/>
                </a:cubicBezTo>
                <a:cubicBezTo>
                  <a:pt x="6503" y="13914"/>
                  <a:pt x="6544" y="14172"/>
                  <a:pt x="6558" y="14436"/>
                </a:cubicBezTo>
                <a:cubicBezTo>
                  <a:pt x="6599" y="16758"/>
                  <a:pt x="6968" y="17237"/>
                  <a:pt x="7819" y="19607"/>
                </a:cubicBezTo>
                <a:cubicBezTo>
                  <a:pt x="7956" y="19984"/>
                  <a:pt x="7809" y="20189"/>
                  <a:pt x="7699" y="20313"/>
                </a:cubicBezTo>
                <a:cubicBezTo>
                  <a:pt x="7589" y="20436"/>
                  <a:pt x="6517" y="20958"/>
                  <a:pt x="6215" y="21104"/>
                </a:cubicBezTo>
                <a:cubicBezTo>
                  <a:pt x="6037" y="21190"/>
                  <a:pt x="5500" y="21336"/>
                  <a:pt x="5898" y="21417"/>
                </a:cubicBezTo>
                <a:cubicBezTo>
                  <a:pt x="6776" y="21600"/>
                  <a:pt x="8203" y="21595"/>
                  <a:pt x="9123" y="21245"/>
                </a:cubicBezTo>
                <a:cubicBezTo>
                  <a:pt x="9356" y="21154"/>
                  <a:pt x="9331" y="21002"/>
                  <a:pt x="9496" y="20900"/>
                </a:cubicBezTo>
                <a:cubicBezTo>
                  <a:pt x="9661" y="20803"/>
                  <a:pt x="9837" y="20764"/>
                  <a:pt x="10015" y="20619"/>
                </a:cubicBezTo>
                <a:cubicBezTo>
                  <a:pt x="10207" y="20474"/>
                  <a:pt x="9920" y="20108"/>
                  <a:pt x="9865" y="19580"/>
                </a:cubicBezTo>
                <a:cubicBezTo>
                  <a:pt x="9837" y="19349"/>
                  <a:pt x="9894" y="18583"/>
                  <a:pt x="9976" y="17867"/>
                </a:cubicBezTo>
                <a:cubicBezTo>
                  <a:pt x="10141" y="16466"/>
                  <a:pt x="10512" y="16407"/>
                  <a:pt x="10320" y="14554"/>
                </a:cubicBezTo>
                <a:cubicBezTo>
                  <a:pt x="10320" y="14554"/>
                  <a:pt x="10416" y="14059"/>
                  <a:pt x="10513" y="13386"/>
                </a:cubicBezTo>
                <a:cubicBezTo>
                  <a:pt x="10567" y="12998"/>
                  <a:pt x="10663" y="12325"/>
                  <a:pt x="10718" y="11904"/>
                </a:cubicBezTo>
                <a:cubicBezTo>
                  <a:pt x="10718" y="11883"/>
                  <a:pt x="10800" y="11883"/>
                  <a:pt x="10800" y="11904"/>
                </a:cubicBezTo>
                <a:cubicBezTo>
                  <a:pt x="10869" y="12325"/>
                  <a:pt x="10951" y="12998"/>
                  <a:pt x="11006" y="13386"/>
                </a:cubicBezTo>
                <a:cubicBezTo>
                  <a:pt x="11102" y="14054"/>
                  <a:pt x="11199" y="14554"/>
                  <a:pt x="11199" y="14554"/>
                </a:cubicBezTo>
                <a:cubicBezTo>
                  <a:pt x="11007" y="16407"/>
                  <a:pt x="11377" y="16461"/>
                  <a:pt x="11542" y="17867"/>
                </a:cubicBezTo>
                <a:cubicBezTo>
                  <a:pt x="11624" y="18583"/>
                  <a:pt x="11677" y="19349"/>
                  <a:pt x="11649" y="19580"/>
                </a:cubicBezTo>
                <a:cubicBezTo>
                  <a:pt x="11594" y="20114"/>
                  <a:pt x="11307" y="20474"/>
                  <a:pt x="11499" y="20619"/>
                </a:cubicBezTo>
                <a:cubicBezTo>
                  <a:pt x="11677" y="20759"/>
                  <a:pt x="11858" y="20798"/>
                  <a:pt x="12022" y="20900"/>
                </a:cubicBezTo>
                <a:cubicBezTo>
                  <a:pt x="12187" y="20997"/>
                  <a:pt x="12158" y="21154"/>
                  <a:pt x="12391" y="21245"/>
                </a:cubicBezTo>
                <a:cubicBezTo>
                  <a:pt x="13311" y="21595"/>
                  <a:pt x="14738" y="21600"/>
                  <a:pt x="15616" y="21417"/>
                </a:cubicBezTo>
                <a:cubicBezTo>
                  <a:pt x="16014" y="21331"/>
                  <a:pt x="15491" y="21190"/>
                  <a:pt x="15299" y="21104"/>
                </a:cubicBezTo>
                <a:cubicBezTo>
                  <a:pt x="14997" y="20953"/>
                  <a:pt x="13915" y="20436"/>
                  <a:pt x="13819" y="20313"/>
                </a:cubicBezTo>
                <a:cubicBezTo>
                  <a:pt x="13710" y="20189"/>
                  <a:pt x="13558" y="19984"/>
                  <a:pt x="13695" y="19607"/>
                </a:cubicBezTo>
                <a:cubicBezTo>
                  <a:pt x="14560" y="17237"/>
                  <a:pt x="14928" y="16758"/>
                  <a:pt x="14956" y="14436"/>
                </a:cubicBezTo>
                <a:cubicBezTo>
                  <a:pt x="14956" y="14178"/>
                  <a:pt x="15011" y="13919"/>
                  <a:pt x="15093" y="13660"/>
                </a:cubicBezTo>
                <a:cubicBezTo>
                  <a:pt x="15230" y="13251"/>
                  <a:pt x="15411" y="12690"/>
                  <a:pt x="15479" y="12243"/>
                </a:cubicBezTo>
                <a:cubicBezTo>
                  <a:pt x="15712" y="10729"/>
                  <a:pt x="15548" y="9982"/>
                  <a:pt x="15067" y="8667"/>
                </a:cubicBezTo>
                <a:cubicBezTo>
                  <a:pt x="15067" y="8667"/>
                  <a:pt x="14724" y="7934"/>
                  <a:pt x="14999" y="6927"/>
                </a:cubicBezTo>
                <a:cubicBezTo>
                  <a:pt x="15012" y="6873"/>
                  <a:pt x="15028" y="6814"/>
                  <a:pt x="15042" y="6755"/>
                </a:cubicBezTo>
                <a:cubicBezTo>
                  <a:pt x="15055" y="6723"/>
                  <a:pt x="15178" y="6717"/>
                  <a:pt x="15192" y="6755"/>
                </a:cubicBezTo>
                <a:lnTo>
                  <a:pt x="15423" y="7353"/>
                </a:lnTo>
                <a:cubicBezTo>
                  <a:pt x="15904" y="8646"/>
                  <a:pt x="16137" y="8926"/>
                  <a:pt x="16933" y="10041"/>
                </a:cubicBezTo>
                <a:cubicBezTo>
                  <a:pt x="17221" y="10434"/>
                  <a:pt x="17441" y="10633"/>
                  <a:pt x="17482" y="10778"/>
                </a:cubicBezTo>
                <a:cubicBezTo>
                  <a:pt x="17482" y="10794"/>
                  <a:pt x="17482" y="10811"/>
                  <a:pt x="17482" y="10827"/>
                </a:cubicBezTo>
                <a:cubicBezTo>
                  <a:pt x="17386" y="11102"/>
                  <a:pt x="17468" y="11327"/>
                  <a:pt x="17551" y="11596"/>
                </a:cubicBezTo>
                <a:cubicBezTo>
                  <a:pt x="17619" y="11839"/>
                  <a:pt x="17690" y="11753"/>
                  <a:pt x="17799" y="12287"/>
                </a:cubicBezTo>
                <a:cubicBezTo>
                  <a:pt x="17799" y="12297"/>
                  <a:pt x="17799" y="12308"/>
                  <a:pt x="17812" y="12319"/>
                </a:cubicBezTo>
                <a:lnTo>
                  <a:pt x="17838" y="12421"/>
                </a:lnTo>
                <a:cubicBezTo>
                  <a:pt x="17852" y="12464"/>
                  <a:pt x="17934" y="12497"/>
                  <a:pt x="18044" y="12497"/>
                </a:cubicBezTo>
                <a:cubicBezTo>
                  <a:pt x="18044" y="12497"/>
                  <a:pt x="18061" y="12497"/>
                  <a:pt x="18061" y="12497"/>
                </a:cubicBezTo>
                <a:cubicBezTo>
                  <a:pt x="18171" y="12492"/>
                  <a:pt x="18263" y="12453"/>
                  <a:pt x="18250" y="12404"/>
                </a:cubicBezTo>
                <a:lnTo>
                  <a:pt x="18224" y="12281"/>
                </a:lnTo>
                <a:cubicBezTo>
                  <a:pt x="18224" y="12265"/>
                  <a:pt x="18225" y="12244"/>
                  <a:pt x="18211" y="12228"/>
                </a:cubicBezTo>
                <a:cubicBezTo>
                  <a:pt x="18197" y="12120"/>
                  <a:pt x="18195" y="12011"/>
                  <a:pt x="18181" y="11915"/>
                </a:cubicBezTo>
                <a:cubicBezTo>
                  <a:pt x="18181" y="11904"/>
                  <a:pt x="18210" y="11904"/>
                  <a:pt x="18224" y="11909"/>
                </a:cubicBezTo>
                <a:cubicBezTo>
                  <a:pt x="18306" y="12071"/>
                  <a:pt x="18429" y="12292"/>
                  <a:pt x="18511" y="12443"/>
                </a:cubicBezTo>
                <a:lnTo>
                  <a:pt x="18593" y="12674"/>
                </a:lnTo>
                <a:cubicBezTo>
                  <a:pt x="18607" y="12722"/>
                  <a:pt x="18718" y="12761"/>
                  <a:pt x="18842" y="12761"/>
                </a:cubicBezTo>
                <a:cubicBezTo>
                  <a:pt x="18855" y="12761"/>
                  <a:pt x="18871" y="12761"/>
                  <a:pt x="18885" y="12761"/>
                </a:cubicBezTo>
                <a:cubicBezTo>
                  <a:pt x="19022" y="12750"/>
                  <a:pt x="19104" y="12701"/>
                  <a:pt x="19090" y="12647"/>
                </a:cubicBezTo>
                <a:lnTo>
                  <a:pt x="18936" y="12189"/>
                </a:lnTo>
                <a:cubicBezTo>
                  <a:pt x="18922" y="12119"/>
                  <a:pt x="18912" y="12044"/>
                  <a:pt x="18885" y="11985"/>
                </a:cubicBezTo>
                <a:cubicBezTo>
                  <a:pt x="18885" y="11980"/>
                  <a:pt x="18897" y="11980"/>
                  <a:pt x="18910" y="11980"/>
                </a:cubicBezTo>
                <a:cubicBezTo>
                  <a:pt x="19034" y="12163"/>
                  <a:pt x="19198" y="12432"/>
                  <a:pt x="19335" y="12615"/>
                </a:cubicBezTo>
                <a:lnTo>
                  <a:pt x="19434" y="12766"/>
                </a:lnTo>
                <a:cubicBezTo>
                  <a:pt x="19447" y="12793"/>
                  <a:pt x="19486" y="12809"/>
                  <a:pt x="19541" y="12825"/>
                </a:cubicBezTo>
                <a:cubicBezTo>
                  <a:pt x="19596" y="12852"/>
                  <a:pt x="19680" y="12858"/>
                  <a:pt x="19790" y="12847"/>
                </a:cubicBezTo>
                <a:cubicBezTo>
                  <a:pt x="19858" y="12842"/>
                  <a:pt x="19900" y="12820"/>
                  <a:pt x="19914" y="12793"/>
                </a:cubicBezTo>
                <a:cubicBezTo>
                  <a:pt x="19941" y="12772"/>
                  <a:pt x="19953" y="12744"/>
                  <a:pt x="19940" y="12723"/>
                </a:cubicBezTo>
                <a:lnTo>
                  <a:pt x="19884" y="12632"/>
                </a:lnTo>
                <a:cubicBezTo>
                  <a:pt x="19788" y="12459"/>
                  <a:pt x="19625" y="12108"/>
                  <a:pt x="19515" y="11893"/>
                </a:cubicBezTo>
                <a:cubicBezTo>
                  <a:pt x="19529" y="11893"/>
                  <a:pt x="19527" y="11893"/>
                  <a:pt x="19541" y="11893"/>
                </a:cubicBezTo>
                <a:cubicBezTo>
                  <a:pt x="19623" y="12000"/>
                  <a:pt x="19720" y="12108"/>
                  <a:pt x="19802" y="12211"/>
                </a:cubicBezTo>
                <a:cubicBezTo>
                  <a:pt x="19885" y="12313"/>
                  <a:pt x="19966" y="12406"/>
                  <a:pt x="20021" y="12465"/>
                </a:cubicBezTo>
                <a:lnTo>
                  <a:pt x="20133" y="12620"/>
                </a:lnTo>
                <a:cubicBezTo>
                  <a:pt x="20160" y="12663"/>
                  <a:pt x="20267" y="12696"/>
                  <a:pt x="20377" y="12696"/>
                </a:cubicBezTo>
                <a:cubicBezTo>
                  <a:pt x="20418" y="12696"/>
                  <a:pt x="20460" y="12691"/>
                  <a:pt x="20501" y="12685"/>
                </a:cubicBezTo>
                <a:cubicBezTo>
                  <a:pt x="20598" y="12664"/>
                  <a:pt x="20654" y="12614"/>
                  <a:pt x="20613" y="12566"/>
                </a:cubicBezTo>
                <a:lnTo>
                  <a:pt x="20514" y="12421"/>
                </a:lnTo>
                <a:cubicBezTo>
                  <a:pt x="20501" y="12410"/>
                  <a:pt x="20502" y="12395"/>
                  <a:pt x="20489" y="12384"/>
                </a:cubicBezTo>
                <a:cubicBezTo>
                  <a:pt x="20434" y="12303"/>
                  <a:pt x="20159" y="11861"/>
                  <a:pt x="20077" y="11618"/>
                </a:cubicBezTo>
                <a:cubicBezTo>
                  <a:pt x="20063" y="11521"/>
                  <a:pt x="20037" y="11512"/>
                  <a:pt x="20120" y="11495"/>
                </a:cubicBezTo>
                <a:cubicBezTo>
                  <a:pt x="20230" y="11468"/>
                  <a:pt x="20792" y="11791"/>
                  <a:pt x="21218" y="11802"/>
                </a:cubicBezTo>
                <a:cubicBezTo>
                  <a:pt x="21533" y="11802"/>
                  <a:pt x="21572" y="11759"/>
                  <a:pt x="21531" y="11721"/>
                </a:cubicBezTo>
                <a:cubicBezTo>
                  <a:pt x="21517" y="11705"/>
                  <a:pt x="21491" y="11683"/>
                  <a:pt x="21449" y="11672"/>
                </a:cubicBezTo>
                <a:cubicBezTo>
                  <a:pt x="20873" y="11462"/>
                  <a:pt x="20628" y="11107"/>
                  <a:pt x="20051" y="10913"/>
                </a:cubicBezTo>
                <a:cubicBezTo>
                  <a:pt x="19667" y="10784"/>
                  <a:pt x="19239" y="10693"/>
                  <a:pt x="19060" y="10391"/>
                </a:cubicBezTo>
                <a:cubicBezTo>
                  <a:pt x="19060" y="10391"/>
                  <a:pt x="18993" y="10278"/>
                  <a:pt x="18979" y="10208"/>
                </a:cubicBezTo>
                <a:cubicBezTo>
                  <a:pt x="18800" y="9534"/>
                  <a:pt x="18580" y="9173"/>
                  <a:pt x="18374" y="8279"/>
                </a:cubicBezTo>
                <a:cubicBezTo>
                  <a:pt x="18278" y="7880"/>
                  <a:pt x="17935" y="7331"/>
                  <a:pt x="17757" y="7067"/>
                </a:cubicBezTo>
                <a:cubicBezTo>
                  <a:pt x="17674" y="6943"/>
                  <a:pt x="17608" y="6813"/>
                  <a:pt x="17581" y="6690"/>
                </a:cubicBezTo>
                <a:cubicBezTo>
                  <a:pt x="17361" y="5968"/>
                  <a:pt x="17334" y="5160"/>
                  <a:pt x="17238" y="4799"/>
                </a:cubicBezTo>
                <a:cubicBezTo>
                  <a:pt x="17045" y="3991"/>
                  <a:pt x="16274" y="3662"/>
                  <a:pt x="13914" y="3511"/>
                </a:cubicBezTo>
                <a:cubicBezTo>
                  <a:pt x="13914" y="3511"/>
                  <a:pt x="13601" y="3485"/>
                  <a:pt x="13395" y="3442"/>
                </a:cubicBezTo>
                <a:cubicBezTo>
                  <a:pt x="12846" y="3329"/>
                  <a:pt x="12392" y="3037"/>
                  <a:pt x="12378" y="2789"/>
                </a:cubicBezTo>
                <a:lnTo>
                  <a:pt x="12378" y="2601"/>
                </a:lnTo>
                <a:cubicBezTo>
                  <a:pt x="12763" y="2428"/>
                  <a:pt x="12897" y="2316"/>
                  <a:pt x="13034" y="1917"/>
                </a:cubicBezTo>
                <a:cubicBezTo>
                  <a:pt x="13089" y="1923"/>
                  <a:pt x="13228" y="1934"/>
                  <a:pt x="13283" y="1885"/>
                </a:cubicBezTo>
                <a:cubicBezTo>
                  <a:pt x="13585" y="1654"/>
                  <a:pt x="13903" y="1260"/>
                  <a:pt x="13463" y="1249"/>
                </a:cubicBezTo>
                <a:cubicBezTo>
                  <a:pt x="13367" y="1249"/>
                  <a:pt x="13283" y="1249"/>
                  <a:pt x="13215" y="1249"/>
                </a:cubicBezTo>
                <a:cubicBezTo>
                  <a:pt x="13256" y="1023"/>
                  <a:pt x="13257" y="812"/>
                  <a:pt x="13120" y="635"/>
                </a:cubicBezTo>
                <a:cubicBezTo>
                  <a:pt x="12846" y="263"/>
                  <a:pt x="12105" y="0"/>
                  <a:pt x="10787" y="0"/>
                </a:cubicBezTo>
                <a:cubicBezTo>
                  <a:pt x="10787" y="0"/>
                  <a:pt x="10770" y="0"/>
                  <a:pt x="10770" y="0"/>
                </a:cubicBezTo>
                <a:cubicBezTo>
                  <a:pt x="10770" y="0"/>
                  <a:pt x="10757" y="0"/>
                  <a:pt x="10757" y="0"/>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771" name="Human Figure"/>
          <p:cNvSpPr/>
          <p:nvPr/>
        </p:nvSpPr>
        <p:spPr>
          <a:xfrm>
            <a:off x="16875297" y="2868003"/>
            <a:ext cx="2571406" cy="6549199"/>
          </a:xfrm>
          <a:custGeom>
            <a:avLst/>
            <a:gdLst/>
            <a:ahLst/>
            <a:cxnLst>
              <a:cxn ang="0">
                <a:pos x="wd2" y="hd2"/>
              </a:cxn>
              <a:cxn ang="5400000">
                <a:pos x="wd2" y="hd2"/>
              </a:cxn>
              <a:cxn ang="10800000">
                <a:pos x="wd2" y="hd2"/>
              </a:cxn>
              <a:cxn ang="16200000">
                <a:pos x="wd2" y="hd2"/>
              </a:cxn>
            </a:cxnLst>
            <a:rect l="0" t="0" r="r" b="b"/>
            <a:pathLst>
              <a:path w="21545" h="21537" extrusionOk="0">
                <a:moveTo>
                  <a:pt x="10757" y="0"/>
                </a:moveTo>
                <a:cubicBezTo>
                  <a:pt x="9439" y="5"/>
                  <a:pt x="8698" y="263"/>
                  <a:pt x="8424" y="635"/>
                </a:cubicBezTo>
                <a:cubicBezTo>
                  <a:pt x="8300" y="812"/>
                  <a:pt x="8288" y="1023"/>
                  <a:pt x="8329" y="1249"/>
                </a:cubicBezTo>
                <a:cubicBezTo>
                  <a:pt x="8261" y="1249"/>
                  <a:pt x="8177" y="1249"/>
                  <a:pt x="8081" y="1249"/>
                </a:cubicBezTo>
                <a:cubicBezTo>
                  <a:pt x="7641" y="1260"/>
                  <a:pt x="7973" y="1654"/>
                  <a:pt x="8261" y="1885"/>
                </a:cubicBezTo>
                <a:cubicBezTo>
                  <a:pt x="8316" y="1934"/>
                  <a:pt x="8450" y="1923"/>
                  <a:pt x="8505" y="1917"/>
                </a:cubicBezTo>
                <a:cubicBezTo>
                  <a:pt x="8643" y="2311"/>
                  <a:pt x="8768" y="2428"/>
                  <a:pt x="9166" y="2601"/>
                </a:cubicBezTo>
                <a:lnTo>
                  <a:pt x="9166" y="2789"/>
                </a:lnTo>
                <a:cubicBezTo>
                  <a:pt x="9152" y="3032"/>
                  <a:pt x="8698" y="3329"/>
                  <a:pt x="8149" y="3442"/>
                </a:cubicBezTo>
                <a:cubicBezTo>
                  <a:pt x="7943" y="3485"/>
                  <a:pt x="7630" y="3511"/>
                  <a:pt x="7630" y="3511"/>
                </a:cubicBezTo>
                <a:cubicBezTo>
                  <a:pt x="5270" y="3657"/>
                  <a:pt x="4499" y="3991"/>
                  <a:pt x="4306" y="4799"/>
                </a:cubicBezTo>
                <a:cubicBezTo>
                  <a:pt x="4210" y="5165"/>
                  <a:pt x="4197" y="5989"/>
                  <a:pt x="3963" y="6716"/>
                </a:cubicBezTo>
                <a:cubicBezTo>
                  <a:pt x="3922" y="6835"/>
                  <a:pt x="3870" y="6948"/>
                  <a:pt x="3787" y="7067"/>
                </a:cubicBezTo>
                <a:cubicBezTo>
                  <a:pt x="3609" y="7331"/>
                  <a:pt x="3266" y="7880"/>
                  <a:pt x="3170" y="8279"/>
                </a:cubicBezTo>
                <a:cubicBezTo>
                  <a:pt x="2964" y="9178"/>
                  <a:pt x="2744" y="9534"/>
                  <a:pt x="2565" y="10208"/>
                </a:cubicBezTo>
                <a:cubicBezTo>
                  <a:pt x="2551" y="10272"/>
                  <a:pt x="2484" y="10391"/>
                  <a:pt x="2484" y="10391"/>
                </a:cubicBezTo>
                <a:cubicBezTo>
                  <a:pt x="2305" y="10693"/>
                  <a:pt x="1877" y="10784"/>
                  <a:pt x="1493" y="10913"/>
                </a:cubicBezTo>
                <a:cubicBezTo>
                  <a:pt x="916" y="11107"/>
                  <a:pt x="671" y="11462"/>
                  <a:pt x="95" y="11672"/>
                </a:cubicBezTo>
                <a:cubicBezTo>
                  <a:pt x="53" y="11683"/>
                  <a:pt x="27" y="11705"/>
                  <a:pt x="13" y="11721"/>
                </a:cubicBezTo>
                <a:cubicBezTo>
                  <a:pt x="-28" y="11759"/>
                  <a:pt x="12" y="11802"/>
                  <a:pt x="301" y="11797"/>
                </a:cubicBezTo>
                <a:cubicBezTo>
                  <a:pt x="740" y="11786"/>
                  <a:pt x="1289" y="11467"/>
                  <a:pt x="1399" y="11489"/>
                </a:cubicBezTo>
                <a:cubicBezTo>
                  <a:pt x="1481" y="11505"/>
                  <a:pt x="1451" y="11516"/>
                  <a:pt x="1437" y="11613"/>
                </a:cubicBezTo>
                <a:cubicBezTo>
                  <a:pt x="1355" y="11856"/>
                  <a:pt x="1080" y="12297"/>
                  <a:pt x="1025" y="12377"/>
                </a:cubicBezTo>
                <a:cubicBezTo>
                  <a:pt x="1012" y="12388"/>
                  <a:pt x="1013" y="12405"/>
                  <a:pt x="1000" y="12416"/>
                </a:cubicBezTo>
                <a:lnTo>
                  <a:pt x="905" y="12561"/>
                </a:lnTo>
                <a:cubicBezTo>
                  <a:pt x="878" y="12604"/>
                  <a:pt x="916" y="12654"/>
                  <a:pt x="1012" y="12680"/>
                </a:cubicBezTo>
                <a:cubicBezTo>
                  <a:pt x="1054" y="12691"/>
                  <a:pt x="1096" y="12691"/>
                  <a:pt x="1137" y="12691"/>
                </a:cubicBezTo>
                <a:cubicBezTo>
                  <a:pt x="1247" y="12691"/>
                  <a:pt x="1358" y="12663"/>
                  <a:pt x="1386" y="12615"/>
                </a:cubicBezTo>
                <a:lnTo>
                  <a:pt x="1493" y="12458"/>
                </a:lnTo>
                <a:cubicBezTo>
                  <a:pt x="1548" y="12399"/>
                  <a:pt x="1629" y="12308"/>
                  <a:pt x="1712" y="12206"/>
                </a:cubicBezTo>
                <a:cubicBezTo>
                  <a:pt x="1794" y="12109"/>
                  <a:pt x="1891" y="11995"/>
                  <a:pt x="1973" y="11888"/>
                </a:cubicBezTo>
                <a:cubicBezTo>
                  <a:pt x="1987" y="11888"/>
                  <a:pt x="1990" y="11888"/>
                  <a:pt x="2003" y="11888"/>
                </a:cubicBezTo>
                <a:cubicBezTo>
                  <a:pt x="1893" y="12103"/>
                  <a:pt x="1726" y="12449"/>
                  <a:pt x="1630" y="12627"/>
                </a:cubicBezTo>
                <a:lnTo>
                  <a:pt x="1574" y="12717"/>
                </a:lnTo>
                <a:cubicBezTo>
                  <a:pt x="1561" y="12744"/>
                  <a:pt x="1577" y="12767"/>
                  <a:pt x="1604" y="12788"/>
                </a:cubicBezTo>
                <a:cubicBezTo>
                  <a:pt x="1618" y="12820"/>
                  <a:pt x="1660" y="12837"/>
                  <a:pt x="1729" y="12842"/>
                </a:cubicBezTo>
                <a:cubicBezTo>
                  <a:pt x="1839" y="12853"/>
                  <a:pt x="1905" y="12847"/>
                  <a:pt x="1973" y="12820"/>
                </a:cubicBezTo>
                <a:cubicBezTo>
                  <a:pt x="2028" y="12809"/>
                  <a:pt x="2057" y="12788"/>
                  <a:pt x="2085" y="12761"/>
                </a:cubicBezTo>
                <a:lnTo>
                  <a:pt x="2179" y="12610"/>
                </a:lnTo>
                <a:cubicBezTo>
                  <a:pt x="2303" y="12427"/>
                  <a:pt x="2480" y="12157"/>
                  <a:pt x="2604" y="11973"/>
                </a:cubicBezTo>
                <a:cubicBezTo>
                  <a:pt x="2617" y="11968"/>
                  <a:pt x="2634" y="11975"/>
                  <a:pt x="2634" y="11980"/>
                </a:cubicBezTo>
                <a:cubicBezTo>
                  <a:pt x="2620" y="12045"/>
                  <a:pt x="2605" y="12114"/>
                  <a:pt x="2578" y="12184"/>
                </a:cubicBezTo>
                <a:lnTo>
                  <a:pt x="2428" y="12642"/>
                </a:lnTo>
                <a:cubicBezTo>
                  <a:pt x="2414" y="12696"/>
                  <a:pt x="2496" y="12749"/>
                  <a:pt x="2634" y="12755"/>
                </a:cubicBezTo>
                <a:cubicBezTo>
                  <a:pt x="2647" y="12755"/>
                  <a:pt x="2659" y="12755"/>
                  <a:pt x="2672" y="12755"/>
                </a:cubicBezTo>
                <a:cubicBezTo>
                  <a:pt x="2796" y="12755"/>
                  <a:pt x="2907" y="12717"/>
                  <a:pt x="2921" y="12669"/>
                </a:cubicBezTo>
                <a:lnTo>
                  <a:pt x="3003" y="12438"/>
                </a:lnTo>
                <a:cubicBezTo>
                  <a:pt x="3085" y="12282"/>
                  <a:pt x="3208" y="12066"/>
                  <a:pt x="3290" y="11904"/>
                </a:cubicBezTo>
                <a:cubicBezTo>
                  <a:pt x="3304" y="11894"/>
                  <a:pt x="3333" y="11899"/>
                  <a:pt x="3333" y="11909"/>
                </a:cubicBezTo>
                <a:cubicBezTo>
                  <a:pt x="3319" y="12006"/>
                  <a:pt x="3321" y="12115"/>
                  <a:pt x="3307" y="12223"/>
                </a:cubicBezTo>
                <a:cubicBezTo>
                  <a:pt x="3307" y="12239"/>
                  <a:pt x="3304" y="12260"/>
                  <a:pt x="3290" y="12276"/>
                </a:cubicBezTo>
                <a:lnTo>
                  <a:pt x="3264" y="12399"/>
                </a:lnTo>
                <a:cubicBezTo>
                  <a:pt x="3250" y="12442"/>
                  <a:pt x="3347" y="12487"/>
                  <a:pt x="3457" y="12492"/>
                </a:cubicBezTo>
                <a:cubicBezTo>
                  <a:pt x="3457" y="12492"/>
                  <a:pt x="3470" y="12492"/>
                  <a:pt x="3470" y="12492"/>
                </a:cubicBezTo>
                <a:cubicBezTo>
                  <a:pt x="3580" y="12492"/>
                  <a:pt x="3676" y="12459"/>
                  <a:pt x="3676" y="12416"/>
                </a:cubicBezTo>
                <a:lnTo>
                  <a:pt x="3702" y="12313"/>
                </a:lnTo>
                <a:cubicBezTo>
                  <a:pt x="3702" y="12303"/>
                  <a:pt x="3719" y="12292"/>
                  <a:pt x="3719" y="12281"/>
                </a:cubicBezTo>
                <a:cubicBezTo>
                  <a:pt x="3829" y="11748"/>
                  <a:pt x="3895" y="11834"/>
                  <a:pt x="3963" y="11591"/>
                </a:cubicBezTo>
                <a:cubicBezTo>
                  <a:pt x="4032" y="11317"/>
                  <a:pt x="4128" y="11097"/>
                  <a:pt x="4032" y="10822"/>
                </a:cubicBezTo>
                <a:cubicBezTo>
                  <a:pt x="4032" y="10806"/>
                  <a:pt x="4018" y="10789"/>
                  <a:pt x="4032" y="10773"/>
                </a:cubicBezTo>
                <a:cubicBezTo>
                  <a:pt x="4073" y="10622"/>
                  <a:pt x="4293" y="10422"/>
                  <a:pt x="4581" y="10034"/>
                </a:cubicBezTo>
                <a:cubicBezTo>
                  <a:pt x="5377" y="8919"/>
                  <a:pt x="5610" y="8640"/>
                  <a:pt x="6091" y="7348"/>
                </a:cubicBezTo>
                <a:lnTo>
                  <a:pt x="6327" y="6748"/>
                </a:lnTo>
                <a:cubicBezTo>
                  <a:pt x="6340" y="6716"/>
                  <a:pt x="6463" y="6716"/>
                  <a:pt x="6477" y="6748"/>
                </a:cubicBezTo>
                <a:cubicBezTo>
                  <a:pt x="6490" y="6808"/>
                  <a:pt x="6501" y="6868"/>
                  <a:pt x="6515" y="6922"/>
                </a:cubicBezTo>
                <a:cubicBezTo>
                  <a:pt x="6803" y="7929"/>
                  <a:pt x="6447" y="8661"/>
                  <a:pt x="6447" y="8661"/>
                </a:cubicBezTo>
                <a:cubicBezTo>
                  <a:pt x="5966" y="9975"/>
                  <a:pt x="5760" y="10762"/>
                  <a:pt x="6035" y="12238"/>
                </a:cubicBezTo>
                <a:cubicBezTo>
                  <a:pt x="6117" y="12690"/>
                  <a:pt x="6297" y="13246"/>
                  <a:pt x="6421" y="13655"/>
                </a:cubicBezTo>
                <a:cubicBezTo>
                  <a:pt x="6503" y="13914"/>
                  <a:pt x="6544" y="14172"/>
                  <a:pt x="6558" y="14436"/>
                </a:cubicBezTo>
                <a:cubicBezTo>
                  <a:pt x="6599" y="16758"/>
                  <a:pt x="6968" y="17237"/>
                  <a:pt x="7819" y="19607"/>
                </a:cubicBezTo>
                <a:cubicBezTo>
                  <a:pt x="7956" y="19984"/>
                  <a:pt x="7809" y="20189"/>
                  <a:pt x="7699" y="20313"/>
                </a:cubicBezTo>
                <a:cubicBezTo>
                  <a:pt x="7589" y="20436"/>
                  <a:pt x="6517" y="20958"/>
                  <a:pt x="6215" y="21104"/>
                </a:cubicBezTo>
                <a:cubicBezTo>
                  <a:pt x="6037" y="21190"/>
                  <a:pt x="5500" y="21336"/>
                  <a:pt x="5898" y="21417"/>
                </a:cubicBezTo>
                <a:cubicBezTo>
                  <a:pt x="6776" y="21600"/>
                  <a:pt x="8203" y="21595"/>
                  <a:pt x="9123" y="21245"/>
                </a:cubicBezTo>
                <a:cubicBezTo>
                  <a:pt x="9356" y="21154"/>
                  <a:pt x="9331" y="21002"/>
                  <a:pt x="9496" y="20900"/>
                </a:cubicBezTo>
                <a:cubicBezTo>
                  <a:pt x="9661" y="20803"/>
                  <a:pt x="9837" y="20764"/>
                  <a:pt x="10015" y="20619"/>
                </a:cubicBezTo>
                <a:cubicBezTo>
                  <a:pt x="10207" y="20474"/>
                  <a:pt x="9920" y="20108"/>
                  <a:pt x="9865" y="19580"/>
                </a:cubicBezTo>
                <a:cubicBezTo>
                  <a:pt x="9837" y="19349"/>
                  <a:pt x="9894" y="18583"/>
                  <a:pt x="9976" y="17867"/>
                </a:cubicBezTo>
                <a:cubicBezTo>
                  <a:pt x="10141" y="16466"/>
                  <a:pt x="10512" y="16407"/>
                  <a:pt x="10320" y="14554"/>
                </a:cubicBezTo>
                <a:cubicBezTo>
                  <a:pt x="10320" y="14554"/>
                  <a:pt x="10416" y="14059"/>
                  <a:pt x="10513" y="13386"/>
                </a:cubicBezTo>
                <a:cubicBezTo>
                  <a:pt x="10567" y="12998"/>
                  <a:pt x="10663" y="12325"/>
                  <a:pt x="10718" y="11904"/>
                </a:cubicBezTo>
                <a:cubicBezTo>
                  <a:pt x="10718" y="11883"/>
                  <a:pt x="10800" y="11883"/>
                  <a:pt x="10800" y="11904"/>
                </a:cubicBezTo>
                <a:cubicBezTo>
                  <a:pt x="10869" y="12325"/>
                  <a:pt x="10951" y="12998"/>
                  <a:pt x="11006" y="13386"/>
                </a:cubicBezTo>
                <a:cubicBezTo>
                  <a:pt x="11102" y="14054"/>
                  <a:pt x="11199" y="14554"/>
                  <a:pt x="11199" y="14554"/>
                </a:cubicBezTo>
                <a:cubicBezTo>
                  <a:pt x="11007" y="16407"/>
                  <a:pt x="11377" y="16461"/>
                  <a:pt x="11542" y="17867"/>
                </a:cubicBezTo>
                <a:cubicBezTo>
                  <a:pt x="11624" y="18583"/>
                  <a:pt x="11677" y="19349"/>
                  <a:pt x="11649" y="19580"/>
                </a:cubicBezTo>
                <a:cubicBezTo>
                  <a:pt x="11594" y="20114"/>
                  <a:pt x="11307" y="20474"/>
                  <a:pt x="11499" y="20619"/>
                </a:cubicBezTo>
                <a:cubicBezTo>
                  <a:pt x="11677" y="20759"/>
                  <a:pt x="11858" y="20798"/>
                  <a:pt x="12022" y="20900"/>
                </a:cubicBezTo>
                <a:cubicBezTo>
                  <a:pt x="12187" y="20997"/>
                  <a:pt x="12158" y="21154"/>
                  <a:pt x="12391" y="21245"/>
                </a:cubicBezTo>
                <a:cubicBezTo>
                  <a:pt x="13311" y="21595"/>
                  <a:pt x="14738" y="21600"/>
                  <a:pt x="15616" y="21417"/>
                </a:cubicBezTo>
                <a:cubicBezTo>
                  <a:pt x="16014" y="21331"/>
                  <a:pt x="15491" y="21190"/>
                  <a:pt x="15299" y="21104"/>
                </a:cubicBezTo>
                <a:cubicBezTo>
                  <a:pt x="14997" y="20953"/>
                  <a:pt x="13915" y="20436"/>
                  <a:pt x="13819" y="20313"/>
                </a:cubicBezTo>
                <a:cubicBezTo>
                  <a:pt x="13710" y="20189"/>
                  <a:pt x="13558" y="19984"/>
                  <a:pt x="13695" y="19607"/>
                </a:cubicBezTo>
                <a:cubicBezTo>
                  <a:pt x="14560" y="17237"/>
                  <a:pt x="14928" y="16758"/>
                  <a:pt x="14956" y="14436"/>
                </a:cubicBezTo>
                <a:cubicBezTo>
                  <a:pt x="14956" y="14178"/>
                  <a:pt x="15011" y="13919"/>
                  <a:pt x="15093" y="13660"/>
                </a:cubicBezTo>
                <a:cubicBezTo>
                  <a:pt x="15230" y="13251"/>
                  <a:pt x="15411" y="12690"/>
                  <a:pt x="15479" y="12243"/>
                </a:cubicBezTo>
                <a:cubicBezTo>
                  <a:pt x="15712" y="10729"/>
                  <a:pt x="15548" y="9982"/>
                  <a:pt x="15067" y="8667"/>
                </a:cubicBezTo>
                <a:cubicBezTo>
                  <a:pt x="15067" y="8667"/>
                  <a:pt x="14724" y="7934"/>
                  <a:pt x="14999" y="6927"/>
                </a:cubicBezTo>
                <a:cubicBezTo>
                  <a:pt x="15012" y="6873"/>
                  <a:pt x="15028" y="6814"/>
                  <a:pt x="15042" y="6755"/>
                </a:cubicBezTo>
                <a:cubicBezTo>
                  <a:pt x="15055" y="6723"/>
                  <a:pt x="15178" y="6717"/>
                  <a:pt x="15192" y="6755"/>
                </a:cubicBezTo>
                <a:lnTo>
                  <a:pt x="15423" y="7353"/>
                </a:lnTo>
                <a:cubicBezTo>
                  <a:pt x="15904" y="8646"/>
                  <a:pt x="16137" y="8926"/>
                  <a:pt x="16933" y="10041"/>
                </a:cubicBezTo>
                <a:cubicBezTo>
                  <a:pt x="17221" y="10434"/>
                  <a:pt x="17441" y="10633"/>
                  <a:pt x="17482" y="10778"/>
                </a:cubicBezTo>
                <a:cubicBezTo>
                  <a:pt x="17482" y="10794"/>
                  <a:pt x="17482" y="10811"/>
                  <a:pt x="17482" y="10827"/>
                </a:cubicBezTo>
                <a:cubicBezTo>
                  <a:pt x="17386" y="11102"/>
                  <a:pt x="17468" y="11327"/>
                  <a:pt x="17551" y="11596"/>
                </a:cubicBezTo>
                <a:cubicBezTo>
                  <a:pt x="17619" y="11839"/>
                  <a:pt x="17690" y="11753"/>
                  <a:pt x="17799" y="12287"/>
                </a:cubicBezTo>
                <a:cubicBezTo>
                  <a:pt x="17799" y="12297"/>
                  <a:pt x="17799" y="12308"/>
                  <a:pt x="17812" y="12319"/>
                </a:cubicBezTo>
                <a:lnTo>
                  <a:pt x="17838" y="12421"/>
                </a:lnTo>
                <a:cubicBezTo>
                  <a:pt x="17852" y="12464"/>
                  <a:pt x="17934" y="12497"/>
                  <a:pt x="18044" y="12497"/>
                </a:cubicBezTo>
                <a:cubicBezTo>
                  <a:pt x="18044" y="12497"/>
                  <a:pt x="18061" y="12497"/>
                  <a:pt x="18061" y="12497"/>
                </a:cubicBezTo>
                <a:cubicBezTo>
                  <a:pt x="18171" y="12492"/>
                  <a:pt x="18263" y="12453"/>
                  <a:pt x="18250" y="12404"/>
                </a:cubicBezTo>
                <a:lnTo>
                  <a:pt x="18224" y="12281"/>
                </a:lnTo>
                <a:cubicBezTo>
                  <a:pt x="18224" y="12265"/>
                  <a:pt x="18225" y="12244"/>
                  <a:pt x="18211" y="12228"/>
                </a:cubicBezTo>
                <a:cubicBezTo>
                  <a:pt x="18197" y="12120"/>
                  <a:pt x="18195" y="12011"/>
                  <a:pt x="18181" y="11915"/>
                </a:cubicBezTo>
                <a:cubicBezTo>
                  <a:pt x="18181" y="11904"/>
                  <a:pt x="18210" y="11904"/>
                  <a:pt x="18224" y="11909"/>
                </a:cubicBezTo>
                <a:cubicBezTo>
                  <a:pt x="18306" y="12071"/>
                  <a:pt x="18429" y="12292"/>
                  <a:pt x="18511" y="12443"/>
                </a:cubicBezTo>
                <a:lnTo>
                  <a:pt x="18593" y="12674"/>
                </a:lnTo>
                <a:cubicBezTo>
                  <a:pt x="18607" y="12722"/>
                  <a:pt x="18718" y="12761"/>
                  <a:pt x="18842" y="12761"/>
                </a:cubicBezTo>
                <a:cubicBezTo>
                  <a:pt x="18855" y="12761"/>
                  <a:pt x="18871" y="12761"/>
                  <a:pt x="18885" y="12761"/>
                </a:cubicBezTo>
                <a:cubicBezTo>
                  <a:pt x="19022" y="12750"/>
                  <a:pt x="19104" y="12701"/>
                  <a:pt x="19090" y="12647"/>
                </a:cubicBezTo>
                <a:lnTo>
                  <a:pt x="18936" y="12189"/>
                </a:lnTo>
                <a:cubicBezTo>
                  <a:pt x="18922" y="12119"/>
                  <a:pt x="18912" y="12044"/>
                  <a:pt x="18885" y="11985"/>
                </a:cubicBezTo>
                <a:cubicBezTo>
                  <a:pt x="18885" y="11980"/>
                  <a:pt x="18897" y="11980"/>
                  <a:pt x="18910" y="11980"/>
                </a:cubicBezTo>
                <a:cubicBezTo>
                  <a:pt x="19034" y="12163"/>
                  <a:pt x="19198" y="12432"/>
                  <a:pt x="19335" y="12615"/>
                </a:cubicBezTo>
                <a:lnTo>
                  <a:pt x="19434" y="12766"/>
                </a:lnTo>
                <a:cubicBezTo>
                  <a:pt x="19447" y="12793"/>
                  <a:pt x="19486" y="12809"/>
                  <a:pt x="19541" y="12825"/>
                </a:cubicBezTo>
                <a:cubicBezTo>
                  <a:pt x="19596" y="12852"/>
                  <a:pt x="19680" y="12858"/>
                  <a:pt x="19790" y="12847"/>
                </a:cubicBezTo>
                <a:cubicBezTo>
                  <a:pt x="19858" y="12842"/>
                  <a:pt x="19900" y="12820"/>
                  <a:pt x="19914" y="12793"/>
                </a:cubicBezTo>
                <a:cubicBezTo>
                  <a:pt x="19941" y="12772"/>
                  <a:pt x="19953" y="12744"/>
                  <a:pt x="19940" y="12723"/>
                </a:cubicBezTo>
                <a:lnTo>
                  <a:pt x="19884" y="12632"/>
                </a:lnTo>
                <a:cubicBezTo>
                  <a:pt x="19788" y="12459"/>
                  <a:pt x="19625" y="12108"/>
                  <a:pt x="19515" y="11893"/>
                </a:cubicBezTo>
                <a:cubicBezTo>
                  <a:pt x="19529" y="11893"/>
                  <a:pt x="19527" y="11893"/>
                  <a:pt x="19541" y="11893"/>
                </a:cubicBezTo>
                <a:cubicBezTo>
                  <a:pt x="19623" y="12000"/>
                  <a:pt x="19720" y="12108"/>
                  <a:pt x="19802" y="12211"/>
                </a:cubicBezTo>
                <a:cubicBezTo>
                  <a:pt x="19885" y="12313"/>
                  <a:pt x="19966" y="12406"/>
                  <a:pt x="20021" y="12465"/>
                </a:cubicBezTo>
                <a:lnTo>
                  <a:pt x="20133" y="12620"/>
                </a:lnTo>
                <a:cubicBezTo>
                  <a:pt x="20160" y="12663"/>
                  <a:pt x="20267" y="12696"/>
                  <a:pt x="20377" y="12696"/>
                </a:cubicBezTo>
                <a:cubicBezTo>
                  <a:pt x="20418" y="12696"/>
                  <a:pt x="20460" y="12691"/>
                  <a:pt x="20501" y="12685"/>
                </a:cubicBezTo>
                <a:cubicBezTo>
                  <a:pt x="20598" y="12664"/>
                  <a:pt x="20654" y="12614"/>
                  <a:pt x="20613" y="12566"/>
                </a:cubicBezTo>
                <a:lnTo>
                  <a:pt x="20514" y="12421"/>
                </a:lnTo>
                <a:cubicBezTo>
                  <a:pt x="20501" y="12410"/>
                  <a:pt x="20502" y="12395"/>
                  <a:pt x="20489" y="12384"/>
                </a:cubicBezTo>
                <a:cubicBezTo>
                  <a:pt x="20434" y="12303"/>
                  <a:pt x="20159" y="11861"/>
                  <a:pt x="20077" y="11618"/>
                </a:cubicBezTo>
                <a:cubicBezTo>
                  <a:pt x="20063" y="11521"/>
                  <a:pt x="20037" y="11512"/>
                  <a:pt x="20120" y="11495"/>
                </a:cubicBezTo>
                <a:cubicBezTo>
                  <a:pt x="20230" y="11468"/>
                  <a:pt x="20792" y="11791"/>
                  <a:pt x="21218" y="11802"/>
                </a:cubicBezTo>
                <a:cubicBezTo>
                  <a:pt x="21533" y="11802"/>
                  <a:pt x="21572" y="11759"/>
                  <a:pt x="21531" y="11721"/>
                </a:cubicBezTo>
                <a:cubicBezTo>
                  <a:pt x="21517" y="11705"/>
                  <a:pt x="21491" y="11683"/>
                  <a:pt x="21449" y="11672"/>
                </a:cubicBezTo>
                <a:cubicBezTo>
                  <a:pt x="20873" y="11462"/>
                  <a:pt x="20628" y="11107"/>
                  <a:pt x="20051" y="10913"/>
                </a:cubicBezTo>
                <a:cubicBezTo>
                  <a:pt x="19667" y="10784"/>
                  <a:pt x="19239" y="10693"/>
                  <a:pt x="19060" y="10391"/>
                </a:cubicBezTo>
                <a:cubicBezTo>
                  <a:pt x="19060" y="10391"/>
                  <a:pt x="18993" y="10278"/>
                  <a:pt x="18979" y="10208"/>
                </a:cubicBezTo>
                <a:cubicBezTo>
                  <a:pt x="18800" y="9534"/>
                  <a:pt x="18580" y="9173"/>
                  <a:pt x="18374" y="8279"/>
                </a:cubicBezTo>
                <a:cubicBezTo>
                  <a:pt x="18278" y="7880"/>
                  <a:pt x="17935" y="7331"/>
                  <a:pt x="17757" y="7067"/>
                </a:cubicBezTo>
                <a:cubicBezTo>
                  <a:pt x="17674" y="6943"/>
                  <a:pt x="17608" y="6813"/>
                  <a:pt x="17581" y="6690"/>
                </a:cubicBezTo>
                <a:cubicBezTo>
                  <a:pt x="17361" y="5968"/>
                  <a:pt x="17334" y="5160"/>
                  <a:pt x="17238" y="4799"/>
                </a:cubicBezTo>
                <a:cubicBezTo>
                  <a:pt x="17045" y="3991"/>
                  <a:pt x="16274" y="3662"/>
                  <a:pt x="13914" y="3511"/>
                </a:cubicBezTo>
                <a:cubicBezTo>
                  <a:pt x="13914" y="3511"/>
                  <a:pt x="13601" y="3485"/>
                  <a:pt x="13395" y="3442"/>
                </a:cubicBezTo>
                <a:cubicBezTo>
                  <a:pt x="12846" y="3329"/>
                  <a:pt x="12392" y="3037"/>
                  <a:pt x="12378" y="2789"/>
                </a:cubicBezTo>
                <a:lnTo>
                  <a:pt x="12378" y="2601"/>
                </a:lnTo>
                <a:cubicBezTo>
                  <a:pt x="12763" y="2428"/>
                  <a:pt x="12897" y="2316"/>
                  <a:pt x="13034" y="1917"/>
                </a:cubicBezTo>
                <a:cubicBezTo>
                  <a:pt x="13089" y="1923"/>
                  <a:pt x="13228" y="1934"/>
                  <a:pt x="13283" y="1885"/>
                </a:cubicBezTo>
                <a:cubicBezTo>
                  <a:pt x="13585" y="1654"/>
                  <a:pt x="13903" y="1260"/>
                  <a:pt x="13463" y="1249"/>
                </a:cubicBezTo>
                <a:cubicBezTo>
                  <a:pt x="13367" y="1249"/>
                  <a:pt x="13283" y="1249"/>
                  <a:pt x="13215" y="1249"/>
                </a:cubicBezTo>
                <a:cubicBezTo>
                  <a:pt x="13256" y="1023"/>
                  <a:pt x="13257" y="812"/>
                  <a:pt x="13120" y="635"/>
                </a:cubicBezTo>
                <a:cubicBezTo>
                  <a:pt x="12846" y="263"/>
                  <a:pt x="12105" y="0"/>
                  <a:pt x="10787" y="0"/>
                </a:cubicBezTo>
                <a:cubicBezTo>
                  <a:pt x="10787" y="0"/>
                  <a:pt x="10770" y="0"/>
                  <a:pt x="10770" y="0"/>
                </a:cubicBezTo>
                <a:cubicBezTo>
                  <a:pt x="10770" y="0"/>
                  <a:pt x="10757" y="0"/>
                  <a:pt x="10757" y="0"/>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 name="Who they are…"/>
          <p:cNvSpPr/>
          <p:nvPr/>
        </p:nvSpPr>
        <p:spPr>
          <a:xfrm>
            <a:off x="3014252" y="566519"/>
            <a:ext cx="13478697" cy="1548586"/>
          </a:xfrm>
          <a:prstGeom prst="rect">
            <a:avLst/>
          </a:prstGeom>
          <a:solidFill>
            <a:srgbClr val="5DD5CC"/>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t>Who they are…</a:t>
            </a:r>
          </a:p>
        </p:txBody>
      </p:sp>
      <p:sp>
        <p:nvSpPr>
          <p:cNvPr id="774" name="Human Figure"/>
          <p:cNvSpPr/>
          <p:nvPr/>
        </p:nvSpPr>
        <p:spPr>
          <a:xfrm>
            <a:off x="7777171" y="2941612"/>
            <a:ext cx="3952858" cy="10067664"/>
          </a:xfrm>
          <a:custGeom>
            <a:avLst/>
            <a:gdLst/>
            <a:ahLst/>
            <a:cxnLst>
              <a:cxn ang="0">
                <a:pos x="wd2" y="hd2"/>
              </a:cxn>
              <a:cxn ang="5400000">
                <a:pos x="wd2" y="hd2"/>
              </a:cxn>
              <a:cxn ang="10800000">
                <a:pos x="wd2" y="hd2"/>
              </a:cxn>
              <a:cxn ang="16200000">
                <a:pos x="wd2" y="hd2"/>
              </a:cxn>
            </a:cxnLst>
            <a:rect l="0" t="0" r="r" b="b"/>
            <a:pathLst>
              <a:path w="21545" h="21537" extrusionOk="0">
                <a:moveTo>
                  <a:pt x="10757" y="0"/>
                </a:moveTo>
                <a:cubicBezTo>
                  <a:pt x="9439" y="5"/>
                  <a:pt x="8698" y="263"/>
                  <a:pt x="8424" y="635"/>
                </a:cubicBezTo>
                <a:cubicBezTo>
                  <a:pt x="8300" y="812"/>
                  <a:pt x="8288" y="1023"/>
                  <a:pt x="8329" y="1249"/>
                </a:cubicBezTo>
                <a:cubicBezTo>
                  <a:pt x="8261" y="1249"/>
                  <a:pt x="8177" y="1249"/>
                  <a:pt x="8081" y="1249"/>
                </a:cubicBezTo>
                <a:cubicBezTo>
                  <a:pt x="7641" y="1260"/>
                  <a:pt x="7973" y="1654"/>
                  <a:pt x="8261" y="1885"/>
                </a:cubicBezTo>
                <a:cubicBezTo>
                  <a:pt x="8316" y="1934"/>
                  <a:pt x="8450" y="1923"/>
                  <a:pt x="8505" y="1917"/>
                </a:cubicBezTo>
                <a:cubicBezTo>
                  <a:pt x="8643" y="2311"/>
                  <a:pt x="8768" y="2428"/>
                  <a:pt x="9166" y="2601"/>
                </a:cubicBezTo>
                <a:lnTo>
                  <a:pt x="9166" y="2789"/>
                </a:lnTo>
                <a:cubicBezTo>
                  <a:pt x="9152" y="3032"/>
                  <a:pt x="8698" y="3329"/>
                  <a:pt x="8149" y="3442"/>
                </a:cubicBezTo>
                <a:cubicBezTo>
                  <a:pt x="7943" y="3485"/>
                  <a:pt x="7630" y="3511"/>
                  <a:pt x="7630" y="3511"/>
                </a:cubicBezTo>
                <a:cubicBezTo>
                  <a:pt x="5270" y="3657"/>
                  <a:pt x="4499" y="3991"/>
                  <a:pt x="4306" y="4799"/>
                </a:cubicBezTo>
                <a:cubicBezTo>
                  <a:pt x="4210" y="5165"/>
                  <a:pt x="4197" y="5989"/>
                  <a:pt x="3963" y="6716"/>
                </a:cubicBezTo>
                <a:cubicBezTo>
                  <a:pt x="3922" y="6835"/>
                  <a:pt x="3870" y="6948"/>
                  <a:pt x="3787" y="7067"/>
                </a:cubicBezTo>
                <a:cubicBezTo>
                  <a:pt x="3609" y="7331"/>
                  <a:pt x="3266" y="7880"/>
                  <a:pt x="3170" y="8279"/>
                </a:cubicBezTo>
                <a:cubicBezTo>
                  <a:pt x="2964" y="9178"/>
                  <a:pt x="2744" y="9534"/>
                  <a:pt x="2565" y="10208"/>
                </a:cubicBezTo>
                <a:cubicBezTo>
                  <a:pt x="2551" y="10272"/>
                  <a:pt x="2484" y="10391"/>
                  <a:pt x="2484" y="10391"/>
                </a:cubicBezTo>
                <a:cubicBezTo>
                  <a:pt x="2305" y="10693"/>
                  <a:pt x="1877" y="10784"/>
                  <a:pt x="1493" y="10913"/>
                </a:cubicBezTo>
                <a:cubicBezTo>
                  <a:pt x="916" y="11107"/>
                  <a:pt x="671" y="11462"/>
                  <a:pt x="95" y="11672"/>
                </a:cubicBezTo>
                <a:cubicBezTo>
                  <a:pt x="53" y="11683"/>
                  <a:pt x="27" y="11705"/>
                  <a:pt x="13" y="11721"/>
                </a:cubicBezTo>
                <a:cubicBezTo>
                  <a:pt x="-28" y="11759"/>
                  <a:pt x="12" y="11802"/>
                  <a:pt x="301" y="11797"/>
                </a:cubicBezTo>
                <a:cubicBezTo>
                  <a:pt x="740" y="11786"/>
                  <a:pt x="1289" y="11467"/>
                  <a:pt x="1399" y="11489"/>
                </a:cubicBezTo>
                <a:cubicBezTo>
                  <a:pt x="1481" y="11505"/>
                  <a:pt x="1451" y="11516"/>
                  <a:pt x="1437" y="11613"/>
                </a:cubicBezTo>
                <a:cubicBezTo>
                  <a:pt x="1355" y="11856"/>
                  <a:pt x="1080" y="12297"/>
                  <a:pt x="1025" y="12377"/>
                </a:cubicBezTo>
                <a:cubicBezTo>
                  <a:pt x="1012" y="12388"/>
                  <a:pt x="1013" y="12405"/>
                  <a:pt x="1000" y="12416"/>
                </a:cubicBezTo>
                <a:lnTo>
                  <a:pt x="905" y="12561"/>
                </a:lnTo>
                <a:cubicBezTo>
                  <a:pt x="878" y="12604"/>
                  <a:pt x="916" y="12654"/>
                  <a:pt x="1012" y="12680"/>
                </a:cubicBezTo>
                <a:cubicBezTo>
                  <a:pt x="1054" y="12691"/>
                  <a:pt x="1096" y="12691"/>
                  <a:pt x="1137" y="12691"/>
                </a:cubicBezTo>
                <a:cubicBezTo>
                  <a:pt x="1247" y="12691"/>
                  <a:pt x="1358" y="12663"/>
                  <a:pt x="1386" y="12615"/>
                </a:cubicBezTo>
                <a:lnTo>
                  <a:pt x="1493" y="12458"/>
                </a:lnTo>
                <a:cubicBezTo>
                  <a:pt x="1548" y="12399"/>
                  <a:pt x="1629" y="12308"/>
                  <a:pt x="1712" y="12206"/>
                </a:cubicBezTo>
                <a:cubicBezTo>
                  <a:pt x="1794" y="12109"/>
                  <a:pt x="1891" y="11995"/>
                  <a:pt x="1973" y="11888"/>
                </a:cubicBezTo>
                <a:cubicBezTo>
                  <a:pt x="1987" y="11888"/>
                  <a:pt x="1990" y="11888"/>
                  <a:pt x="2003" y="11888"/>
                </a:cubicBezTo>
                <a:cubicBezTo>
                  <a:pt x="1893" y="12103"/>
                  <a:pt x="1726" y="12449"/>
                  <a:pt x="1630" y="12627"/>
                </a:cubicBezTo>
                <a:lnTo>
                  <a:pt x="1574" y="12717"/>
                </a:lnTo>
                <a:cubicBezTo>
                  <a:pt x="1561" y="12744"/>
                  <a:pt x="1577" y="12767"/>
                  <a:pt x="1604" y="12788"/>
                </a:cubicBezTo>
                <a:cubicBezTo>
                  <a:pt x="1618" y="12820"/>
                  <a:pt x="1660" y="12837"/>
                  <a:pt x="1729" y="12842"/>
                </a:cubicBezTo>
                <a:cubicBezTo>
                  <a:pt x="1839" y="12853"/>
                  <a:pt x="1905" y="12847"/>
                  <a:pt x="1973" y="12820"/>
                </a:cubicBezTo>
                <a:cubicBezTo>
                  <a:pt x="2028" y="12809"/>
                  <a:pt x="2057" y="12788"/>
                  <a:pt x="2085" y="12761"/>
                </a:cubicBezTo>
                <a:lnTo>
                  <a:pt x="2179" y="12610"/>
                </a:lnTo>
                <a:cubicBezTo>
                  <a:pt x="2303" y="12427"/>
                  <a:pt x="2480" y="12157"/>
                  <a:pt x="2604" y="11973"/>
                </a:cubicBezTo>
                <a:cubicBezTo>
                  <a:pt x="2617" y="11968"/>
                  <a:pt x="2634" y="11975"/>
                  <a:pt x="2634" y="11980"/>
                </a:cubicBezTo>
                <a:cubicBezTo>
                  <a:pt x="2620" y="12045"/>
                  <a:pt x="2605" y="12114"/>
                  <a:pt x="2578" y="12184"/>
                </a:cubicBezTo>
                <a:lnTo>
                  <a:pt x="2428" y="12642"/>
                </a:lnTo>
                <a:cubicBezTo>
                  <a:pt x="2414" y="12696"/>
                  <a:pt x="2496" y="12749"/>
                  <a:pt x="2634" y="12755"/>
                </a:cubicBezTo>
                <a:cubicBezTo>
                  <a:pt x="2647" y="12755"/>
                  <a:pt x="2659" y="12755"/>
                  <a:pt x="2672" y="12755"/>
                </a:cubicBezTo>
                <a:cubicBezTo>
                  <a:pt x="2796" y="12755"/>
                  <a:pt x="2907" y="12717"/>
                  <a:pt x="2921" y="12669"/>
                </a:cubicBezTo>
                <a:lnTo>
                  <a:pt x="3003" y="12438"/>
                </a:lnTo>
                <a:cubicBezTo>
                  <a:pt x="3085" y="12282"/>
                  <a:pt x="3208" y="12066"/>
                  <a:pt x="3290" y="11904"/>
                </a:cubicBezTo>
                <a:cubicBezTo>
                  <a:pt x="3304" y="11894"/>
                  <a:pt x="3333" y="11899"/>
                  <a:pt x="3333" y="11909"/>
                </a:cubicBezTo>
                <a:cubicBezTo>
                  <a:pt x="3319" y="12006"/>
                  <a:pt x="3321" y="12115"/>
                  <a:pt x="3307" y="12223"/>
                </a:cubicBezTo>
                <a:cubicBezTo>
                  <a:pt x="3307" y="12239"/>
                  <a:pt x="3304" y="12260"/>
                  <a:pt x="3290" y="12276"/>
                </a:cubicBezTo>
                <a:lnTo>
                  <a:pt x="3264" y="12399"/>
                </a:lnTo>
                <a:cubicBezTo>
                  <a:pt x="3250" y="12442"/>
                  <a:pt x="3347" y="12487"/>
                  <a:pt x="3457" y="12492"/>
                </a:cubicBezTo>
                <a:cubicBezTo>
                  <a:pt x="3457" y="12492"/>
                  <a:pt x="3470" y="12492"/>
                  <a:pt x="3470" y="12492"/>
                </a:cubicBezTo>
                <a:cubicBezTo>
                  <a:pt x="3580" y="12492"/>
                  <a:pt x="3676" y="12459"/>
                  <a:pt x="3676" y="12416"/>
                </a:cubicBezTo>
                <a:lnTo>
                  <a:pt x="3702" y="12313"/>
                </a:lnTo>
                <a:cubicBezTo>
                  <a:pt x="3702" y="12303"/>
                  <a:pt x="3719" y="12292"/>
                  <a:pt x="3719" y="12281"/>
                </a:cubicBezTo>
                <a:cubicBezTo>
                  <a:pt x="3829" y="11748"/>
                  <a:pt x="3895" y="11834"/>
                  <a:pt x="3963" y="11591"/>
                </a:cubicBezTo>
                <a:cubicBezTo>
                  <a:pt x="4032" y="11317"/>
                  <a:pt x="4128" y="11097"/>
                  <a:pt x="4032" y="10822"/>
                </a:cubicBezTo>
                <a:cubicBezTo>
                  <a:pt x="4032" y="10806"/>
                  <a:pt x="4018" y="10789"/>
                  <a:pt x="4032" y="10773"/>
                </a:cubicBezTo>
                <a:cubicBezTo>
                  <a:pt x="4073" y="10622"/>
                  <a:pt x="4293" y="10422"/>
                  <a:pt x="4581" y="10034"/>
                </a:cubicBezTo>
                <a:cubicBezTo>
                  <a:pt x="5377" y="8919"/>
                  <a:pt x="5610" y="8640"/>
                  <a:pt x="6091" y="7348"/>
                </a:cubicBezTo>
                <a:lnTo>
                  <a:pt x="6327" y="6748"/>
                </a:lnTo>
                <a:cubicBezTo>
                  <a:pt x="6340" y="6716"/>
                  <a:pt x="6463" y="6716"/>
                  <a:pt x="6477" y="6748"/>
                </a:cubicBezTo>
                <a:cubicBezTo>
                  <a:pt x="6490" y="6808"/>
                  <a:pt x="6501" y="6868"/>
                  <a:pt x="6515" y="6922"/>
                </a:cubicBezTo>
                <a:cubicBezTo>
                  <a:pt x="6803" y="7929"/>
                  <a:pt x="6447" y="8661"/>
                  <a:pt x="6447" y="8661"/>
                </a:cubicBezTo>
                <a:cubicBezTo>
                  <a:pt x="5966" y="9975"/>
                  <a:pt x="5760" y="10762"/>
                  <a:pt x="6035" y="12238"/>
                </a:cubicBezTo>
                <a:cubicBezTo>
                  <a:pt x="6117" y="12690"/>
                  <a:pt x="6297" y="13246"/>
                  <a:pt x="6421" y="13655"/>
                </a:cubicBezTo>
                <a:cubicBezTo>
                  <a:pt x="6503" y="13914"/>
                  <a:pt x="6544" y="14172"/>
                  <a:pt x="6558" y="14436"/>
                </a:cubicBezTo>
                <a:cubicBezTo>
                  <a:pt x="6599" y="16758"/>
                  <a:pt x="6968" y="17237"/>
                  <a:pt x="7819" y="19607"/>
                </a:cubicBezTo>
                <a:cubicBezTo>
                  <a:pt x="7956" y="19984"/>
                  <a:pt x="7809" y="20189"/>
                  <a:pt x="7699" y="20313"/>
                </a:cubicBezTo>
                <a:cubicBezTo>
                  <a:pt x="7589" y="20436"/>
                  <a:pt x="6517" y="20958"/>
                  <a:pt x="6215" y="21104"/>
                </a:cubicBezTo>
                <a:cubicBezTo>
                  <a:pt x="6037" y="21190"/>
                  <a:pt x="5500" y="21336"/>
                  <a:pt x="5898" y="21417"/>
                </a:cubicBezTo>
                <a:cubicBezTo>
                  <a:pt x="6776" y="21600"/>
                  <a:pt x="8203" y="21595"/>
                  <a:pt x="9123" y="21245"/>
                </a:cubicBezTo>
                <a:cubicBezTo>
                  <a:pt x="9356" y="21154"/>
                  <a:pt x="9331" y="21002"/>
                  <a:pt x="9496" y="20900"/>
                </a:cubicBezTo>
                <a:cubicBezTo>
                  <a:pt x="9661" y="20803"/>
                  <a:pt x="9837" y="20764"/>
                  <a:pt x="10015" y="20619"/>
                </a:cubicBezTo>
                <a:cubicBezTo>
                  <a:pt x="10207" y="20474"/>
                  <a:pt x="9920" y="20108"/>
                  <a:pt x="9865" y="19580"/>
                </a:cubicBezTo>
                <a:cubicBezTo>
                  <a:pt x="9837" y="19349"/>
                  <a:pt x="9894" y="18583"/>
                  <a:pt x="9976" y="17867"/>
                </a:cubicBezTo>
                <a:cubicBezTo>
                  <a:pt x="10141" y="16466"/>
                  <a:pt x="10512" y="16407"/>
                  <a:pt x="10320" y="14554"/>
                </a:cubicBezTo>
                <a:cubicBezTo>
                  <a:pt x="10320" y="14554"/>
                  <a:pt x="10416" y="14059"/>
                  <a:pt x="10513" y="13386"/>
                </a:cubicBezTo>
                <a:cubicBezTo>
                  <a:pt x="10567" y="12998"/>
                  <a:pt x="10663" y="12325"/>
                  <a:pt x="10718" y="11904"/>
                </a:cubicBezTo>
                <a:cubicBezTo>
                  <a:pt x="10718" y="11883"/>
                  <a:pt x="10800" y="11883"/>
                  <a:pt x="10800" y="11904"/>
                </a:cubicBezTo>
                <a:cubicBezTo>
                  <a:pt x="10869" y="12325"/>
                  <a:pt x="10951" y="12998"/>
                  <a:pt x="11006" y="13386"/>
                </a:cubicBezTo>
                <a:cubicBezTo>
                  <a:pt x="11102" y="14054"/>
                  <a:pt x="11199" y="14554"/>
                  <a:pt x="11199" y="14554"/>
                </a:cubicBezTo>
                <a:cubicBezTo>
                  <a:pt x="11007" y="16407"/>
                  <a:pt x="11377" y="16461"/>
                  <a:pt x="11542" y="17867"/>
                </a:cubicBezTo>
                <a:cubicBezTo>
                  <a:pt x="11624" y="18583"/>
                  <a:pt x="11677" y="19349"/>
                  <a:pt x="11649" y="19580"/>
                </a:cubicBezTo>
                <a:cubicBezTo>
                  <a:pt x="11594" y="20114"/>
                  <a:pt x="11307" y="20474"/>
                  <a:pt x="11499" y="20619"/>
                </a:cubicBezTo>
                <a:cubicBezTo>
                  <a:pt x="11677" y="20759"/>
                  <a:pt x="11858" y="20798"/>
                  <a:pt x="12022" y="20900"/>
                </a:cubicBezTo>
                <a:cubicBezTo>
                  <a:pt x="12187" y="20997"/>
                  <a:pt x="12158" y="21154"/>
                  <a:pt x="12391" y="21245"/>
                </a:cubicBezTo>
                <a:cubicBezTo>
                  <a:pt x="13311" y="21595"/>
                  <a:pt x="14738" y="21600"/>
                  <a:pt x="15616" y="21417"/>
                </a:cubicBezTo>
                <a:cubicBezTo>
                  <a:pt x="16014" y="21331"/>
                  <a:pt x="15491" y="21190"/>
                  <a:pt x="15299" y="21104"/>
                </a:cubicBezTo>
                <a:cubicBezTo>
                  <a:pt x="14997" y="20953"/>
                  <a:pt x="13915" y="20436"/>
                  <a:pt x="13819" y="20313"/>
                </a:cubicBezTo>
                <a:cubicBezTo>
                  <a:pt x="13710" y="20189"/>
                  <a:pt x="13558" y="19984"/>
                  <a:pt x="13695" y="19607"/>
                </a:cubicBezTo>
                <a:cubicBezTo>
                  <a:pt x="14560" y="17237"/>
                  <a:pt x="14928" y="16758"/>
                  <a:pt x="14956" y="14436"/>
                </a:cubicBezTo>
                <a:cubicBezTo>
                  <a:pt x="14956" y="14178"/>
                  <a:pt x="15011" y="13919"/>
                  <a:pt x="15093" y="13660"/>
                </a:cubicBezTo>
                <a:cubicBezTo>
                  <a:pt x="15230" y="13251"/>
                  <a:pt x="15411" y="12690"/>
                  <a:pt x="15479" y="12243"/>
                </a:cubicBezTo>
                <a:cubicBezTo>
                  <a:pt x="15712" y="10729"/>
                  <a:pt x="15548" y="9982"/>
                  <a:pt x="15067" y="8667"/>
                </a:cubicBezTo>
                <a:cubicBezTo>
                  <a:pt x="15067" y="8667"/>
                  <a:pt x="14724" y="7934"/>
                  <a:pt x="14999" y="6927"/>
                </a:cubicBezTo>
                <a:cubicBezTo>
                  <a:pt x="15012" y="6873"/>
                  <a:pt x="15028" y="6814"/>
                  <a:pt x="15042" y="6755"/>
                </a:cubicBezTo>
                <a:cubicBezTo>
                  <a:pt x="15055" y="6723"/>
                  <a:pt x="15178" y="6717"/>
                  <a:pt x="15192" y="6755"/>
                </a:cubicBezTo>
                <a:lnTo>
                  <a:pt x="15423" y="7353"/>
                </a:lnTo>
                <a:cubicBezTo>
                  <a:pt x="15904" y="8646"/>
                  <a:pt x="16137" y="8926"/>
                  <a:pt x="16933" y="10041"/>
                </a:cubicBezTo>
                <a:cubicBezTo>
                  <a:pt x="17221" y="10434"/>
                  <a:pt x="17441" y="10633"/>
                  <a:pt x="17482" y="10778"/>
                </a:cubicBezTo>
                <a:cubicBezTo>
                  <a:pt x="17482" y="10794"/>
                  <a:pt x="17482" y="10811"/>
                  <a:pt x="17482" y="10827"/>
                </a:cubicBezTo>
                <a:cubicBezTo>
                  <a:pt x="17386" y="11102"/>
                  <a:pt x="17468" y="11327"/>
                  <a:pt x="17551" y="11596"/>
                </a:cubicBezTo>
                <a:cubicBezTo>
                  <a:pt x="17619" y="11839"/>
                  <a:pt x="17690" y="11753"/>
                  <a:pt x="17799" y="12287"/>
                </a:cubicBezTo>
                <a:cubicBezTo>
                  <a:pt x="17799" y="12297"/>
                  <a:pt x="17799" y="12308"/>
                  <a:pt x="17812" y="12319"/>
                </a:cubicBezTo>
                <a:lnTo>
                  <a:pt x="17838" y="12421"/>
                </a:lnTo>
                <a:cubicBezTo>
                  <a:pt x="17852" y="12464"/>
                  <a:pt x="17934" y="12497"/>
                  <a:pt x="18044" y="12497"/>
                </a:cubicBezTo>
                <a:cubicBezTo>
                  <a:pt x="18044" y="12497"/>
                  <a:pt x="18061" y="12497"/>
                  <a:pt x="18061" y="12497"/>
                </a:cubicBezTo>
                <a:cubicBezTo>
                  <a:pt x="18171" y="12492"/>
                  <a:pt x="18263" y="12453"/>
                  <a:pt x="18250" y="12404"/>
                </a:cubicBezTo>
                <a:lnTo>
                  <a:pt x="18224" y="12281"/>
                </a:lnTo>
                <a:cubicBezTo>
                  <a:pt x="18224" y="12265"/>
                  <a:pt x="18225" y="12244"/>
                  <a:pt x="18211" y="12228"/>
                </a:cubicBezTo>
                <a:cubicBezTo>
                  <a:pt x="18197" y="12120"/>
                  <a:pt x="18195" y="12011"/>
                  <a:pt x="18181" y="11915"/>
                </a:cubicBezTo>
                <a:cubicBezTo>
                  <a:pt x="18181" y="11904"/>
                  <a:pt x="18210" y="11904"/>
                  <a:pt x="18224" y="11909"/>
                </a:cubicBezTo>
                <a:cubicBezTo>
                  <a:pt x="18306" y="12071"/>
                  <a:pt x="18429" y="12292"/>
                  <a:pt x="18511" y="12443"/>
                </a:cubicBezTo>
                <a:lnTo>
                  <a:pt x="18593" y="12674"/>
                </a:lnTo>
                <a:cubicBezTo>
                  <a:pt x="18607" y="12722"/>
                  <a:pt x="18718" y="12761"/>
                  <a:pt x="18842" y="12761"/>
                </a:cubicBezTo>
                <a:cubicBezTo>
                  <a:pt x="18855" y="12761"/>
                  <a:pt x="18871" y="12761"/>
                  <a:pt x="18885" y="12761"/>
                </a:cubicBezTo>
                <a:cubicBezTo>
                  <a:pt x="19022" y="12750"/>
                  <a:pt x="19104" y="12701"/>
                  <a:pt x="19090" y="12647"/>
                </a:cubicBezTo>
                <a:lnTo>
                  <a:pt x="18936" y="12189"/>
                </a:lnTo>
                <a:cubicBezTo>
                  <a:pt x="18922" y="12119"/>
                  <a:pt x="18912" y="12044"/>
                  <a:pt x="18885" y="11985"/>
                </a:cubicBezTo>
                <a:cubicBezTo>
                  <a:pt x="18885" y="11980"/>
                  <a:pt x="18897" y="11980"/>
                  <a:pt x="18910" y="11980"/>
                </a:cubicBezTo>
                <a:cubicBezTo>
                  <a:pt x="19034" y="12163"/>
                  <a:pt x="19198" y="12432"/>
                  <a:pt x="19335" y="12615"/>
                </a:cubicBezTo>
                <a:lnTo>
                  <a:pt x="19434" y="12766"/>
                </a:lnTo>
                <a:cubicBezTo>
                  <a:pt x="19447" y="12793"/>
                  <a:pt x="19486" y="12809"/>
                  <a:pt x="19541" y="12825"/>
                </a:cubicBezTo>
                <a:cubicBezTo>
                  <a:pt x="19596" y="12852"/>
                  <a:pt x="19680" y="12858"/>
                  <a:pt x="19790" y="12847"/>
                </a:cubicBezTo>
                <a:cubicBezTo>
                  <a:pt x="19858" y="12842"/>
                  <a:pt x="19900" y="12820"/>
                  <a:pt x="19914" y="12793"/>
                </a:cubicBezTo>
                <a:cubicBezTo>
                  <a:pt x="19941" y="12772"/>
                  <a:pt x="19953" y="12744"/>
                  <a:pt x="19940" y="12723"/>
                </a:cubicBezTo>
                <a:lnTo>
                  <a:pt x="19884" y="12632"/>
                </a:lnTo>
                <a:cubicBezTo>
                  <a:pt x="19788" y="12459"/>
                  <a:pt x="19625" y="12108"/>
                  <a:pt x="19515" y="11893"/>
                </a:cubicBezTo>
                <a:cubicBezTo>
                  <a:pt x="19529" y="11893"/>
                  <a:pt x="19527" y="11893"/>
                  <a:pt x="19541" y="11893"/>
                </a:cubicBezTo>
                <a:cubicBezTo>
                  <a:pt x="19623" y="12000"/>
                  <a:pt x="19720" y="12108"/>
                  <a:pt x="19802" y="12211"/>
                </a:cubicBezTo>
                <a:cubicBezTo>
                  <a:pt x="19885" y="12313"/>
                  <a:pt x="19966" y="12406"/>
                  <a:pt x="20021" y="12465"/>
                </a:cubicBezTo>
                <a:lnTo>
                  <a:pt x="20133" y="12620"/>
                </a:lnTo>
                <a:cubicBezTo>
                  <a:pt x="20160" y="12663"/>
                  <a:pt x="20267" y="12696"/>
                  <a:pt x="20377" y="12696"/>
                </a:cubicBezTo>
                <a:cubicBezTo>
                  <a:pt x="20418" y="12696"/>
                  <a:pt x="20460" y="12691"/>
                  <a:pt x="20501" y="12685"/>
                </a:cubicBezTo>
                <a:cubicBezTo>
                  <a:pt x="20598" y="12664"/>
                  <a:pt x="20654" y="12614"/>
                  <a:pt x="20613" y="12566"/>
                </a:cubicBezTo>
                <a:lnTo>
                  <a:pt x="20514" y="12421"/>
                </a:lnTo>
                <a:cubicBezTo>
                  <a:pt x="20501" y="12410"/>
                  <a:pt x="20502" y="12395"/>
                  <a:pt x="20489" y="12384"/>
                </a:cubicBezTo>
                <a:cubicBezTo>
                  <a:pt x="20434" y="12303"/>
                  <a:pt x="20159" y="11861"/>
                  <a:pt x="20077" y="11618"/>
                </a:cubicBezTo>
                <a:cubicBezTo>
                  <a:pt x="20063" y="11521"/>
                  <a:pt x="20037" y="11512"/>
                  <a:pt x="20120" y="11495"/>
                </a:cubicBezTo>
                <a:cubicBezTo>
                  <a:pt x="20230" y="11468"/>
                  <a:pt x="20792" y="11791"/>
                  <a:pt x="21218" y="11802"/>
                </a:cubicBezTo>
                <a:cubicBezTo>
                  <a:pt x="21533" y="11802"/>
                  <a:pt x="21572" y="11759"/>
                  <a:pt x="21531" y="11721"/>
                </a:cubicBezTo>
                <a:cubicBezTo>
                  <a:pt x="21517" y="11705"/>
                  <a:pt x="21491" y="11683"/>
                  <a:pt x="21449" y="11672"/>
                </a:cubicBezTo>
                <a:cubicBezTo>
                  <a:pt x="20873" y="11462"/>
                  <a:pt x="20628" y="11107"/>
                  <a:pt x="20051" y="10913"/>
                </a:cubicBezTo>
                <a:cubicBezTo>
                  <a:pt x="19667" y="10784"/>
                  <a:pt x="19239" y="10693"/>
                  <a:pt x="19060" y="10391"/>
                </a:cubicBezTo>
                <a:cubicBezTo>
                  <a:pt x="19060" y="10391"/>
                  <a:pt x="18993" y="10278"/>
                  <a:pt x="18979" y="10208"/>
                </a:cubicBezTo>
                <a:cubicBezTo>
                  <a:pt x="18800" y="9534"/>
                  <a:pt x="18580" y="9173"/>
                  <a:pt x="18374" y="8279"/>
                </a:cubicBezTo>
                <a:cubicBezTo>
                  <a:pt x="18278" y="7880"/>
                  <a:pt x="17935" y="7331"/>
                  <a:pt x="17757" y="7067"/>
                </a:cubicBezTo>
                <a:cubicBezTo>
                  <a:pt x="17674" y="6943"/>
                  <a:pt x="17608" y="6813"/>
                  <a:pt x="17581" y="6690"/>
                </a:cubicBezTo>
                <a:cubicBezTo>
                  <a:pt x="17361" y="5968"/>
                  <a:pt x="17334" y="5160"/>
                  <a:pt x="17238" y="4799"/>
                </a:cubicBezTo>
                <a:cubicBezTo>
                  <a:pt x="17045" y="3991"/>
                  <a:pt x="16274" y="3662"/>
                  <a:pt x="13914" y="3511"/>
                </a:cubicBezTo>
                <a:cubicBezTo>
                  <a:pt x="13914" y="3511"/>
                  <a:pt x="13601" y="3485"/>
                  <a:pt x="13395" y="3442"/>
                </a:cubicBezTo>
                <a:cubicBezTo>
                  <a:pt x="12846" y="3329"/>
                  <a:pt x="12392" y="3037"/>
                  <a:pt x="12378" y="2789"/>
                </a:cubicBezTo>
                <a:lnTo>
                  <a:pt x="12378" y="2601"/>
                </a:lnTo>
                <a:cubicBezTo>
                  <a:pt x="12763" y="2428"/>
                  <a:pt x="12897" y="2316"/>
                  <a:pt x="13034" y="1917"/>
                </a:cubicBezTo>
                <a:cubicBezTo>
                  <a:pt x="13089" y="1923"/>
                  <a:pt x="13228" y="1934"/>
                  <a:pt x="13283" y="1885"/>
                </a:cubicBezTo>
                <a:cubicBezTo>
                  <a:pt x="13585" y="1654"/>
                  <a:pt x="13903" y="1260"/>
                  <a:pt x="13463" y="1249"/>
                </a:cubicBezTo>
                <a:cubicBezTo>
                  <a:pt x="13367" y="1249"/>
                  <a:pt x="13283" y="1249"/>
                  <a:pt x="13215" y="1249"/>
                </a:cubicBezTo>
                <a:cubicBezTo>
                  <a:pt x="13256" y="1023"/>
                  <a:pt x="13257" y="812"/>
                  <a:pt x="13120" y="635"/>
                </a:cubicBezTo>
                <a:cubicBezTo>
                  <a:pt x="12846" y="263"/>
                  <a:pt x="12105" y="0"/>
                  <a:pt x="10787" y="0"/>
                </a:cubicBezTo>
                <a:cubicBezTo>
                  <a:pt x="10787" y="0"/>
                  <a:pt x="10770" y="0"/>
                  <a:pt x="10770" y="0"/>
                </a:cubicBezTo>
                <a:cubicBezTo>
                  <a:pt x="10770" y="0"/>
                  <a:pt x="10757" y="0"/>
                  <a:pt x="10757" y="0"/>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775" name="[name]"/>
          <p:cNvSpPr/>
          <p:nvPr/>
        </p:nvSpPr>
        <p:spPr>
          <a:xfrm>
            <a:off x="7867388" y="10601900"/>
            <a:ext cx="3772424" cy="1548586"/>
          </a:xfrm>
          <a:prstGeom prst="rect">
            <a:avLst/>
          </a:prstGeom>
          <a:solidFill>
            <a:srgbClr val="2F32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[name]</a:t>
            </a:r>
          </a:p>
        </p:txBody>
      </p:sp>
      <p:sp>
        <p:nvSpPr>
          <p:cNvPr id="776" name="What ‘demographics’ do they fit?"/>
          <p:cNvSpPr/>
          <p:nvPr/>
        </p:nvSpPr>
        <p:spPr>
          <a:xfrm>
            <a:off x="949019" y="2892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What ‘demographics’ do they fit?</a:t>
            </a:r>
          </a:p>
        </p:txBody>
      </p:sp>
      <p:sp>
        <p:nvSpPr>
          <p:cNvPr id="777" name="Think about an age bracket that best fits this audience…"/>
          <p:cNvSpPr txBox="1"/>
          <p:nvPr/>
        </p:nvSpPr>
        <p:spPr>
          <a:xfrm>
            <a:off x="949019" y="42392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Think about an age bracket that best fits this audience</a:t>
            </a:r>
          </a:p>
          <a:p>
            <a:pPr>
              <a:lnSpc>
                <a:spcPct val="100000"/>
              </a:lnSpc>
              <a:defRPr sz="2200">
                <a:latin typeface="BrownStd-ReclinRegular"/>
                <a:ea typeface="BrownStd-ReclinRegular"/>
                <a:cs typeface="BrownStd-ReclinRegular"/>
                <a:sym typeface="BrownStd-ReclinRegular"/>
              </a:defRPr>
            </a:pPr>
            <a:r>
              <a:t>What gender are they most likely to be? </a:t>
            </a:r>
          </a:p>
          <a:p>
            <a:pPr>
              <a:lnSpc>
                <a:spcPct val="100000"/>
              </a:lnSpc>
              <a:defRPr sz="2200">
                <a:latin typeface="BrownStd-ReclinRegular"/>
                <a:ea typeface="BrownStd-ReclinRegular"/>
                <a:cs typeface="BrownStd-ReclinRegular"/>
                <a:sym typeface="BrownStd-ReclinRegular"/>
              </a:defRPr>
            </a:pPr>
            <a:r>
              <a:t>What might their income be? </a:t>
            </a:r>
          </a:p>
          <a:p>
            <a:pPr>
              <a:lnSpc>
                <a:spcPct val="100000"/>
              </a:lnSpc>
              <a:defRPr sz="2200">
                <a:latin typeface="BrownStd-ReclinRegular"/>
                <a:ea typeface="BrownStd-ReclinRegular"/>
                <a:cs typeface="BrownStd-ReclinRegular"/>
                <a:sym typeface="BrownStd-ReclinRegular"/>
              </a:defRPr>
            </a:pPr>
            <a:r>
              <a:t>Where do they live?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78" name="What stage of life are they at?"/>
          <p:cNvSpPr/>
          <p:nvPr/>
        </p:nvSpPr>
        <p:spPr>
          <a:xfrm>
            <a:off x="949019" y="79472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What stage of life are they at? </a:t>
            </a:r>
          </a:p>
        </p:txBody>
      </p:sp>
      <p:sp>
        <p:nvSpPr>
          <p:cNvPr id="779" name="What matters to them? Where is their focus? What are their values or priorities?"/>
          <p:cNvSpPr txBox="1"/>
          <p:nvPr/>
        </p:nvSpPr>
        <p:spPr>
          <a:xfrm>
            <a:off x="949019" y="92938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What matters to them? Where is their focus? What are their values or priorities?</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80" name="Where do they get their information from?"/>
          <p:cNvSpPr/>
          <p:nvPr/>
        </p:nvSpPr>
        <p:spPr>
          <a:xfrm>
            <a:off x="12086088" y="28418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Where do they get their information from? </a:t>
            </a:r>
          </a:p>
        </p:txBody>
      </p:sp>
      <p:sp>
        <p:nvSpPr>
          <p:cNvPr id="781" name="What kind of media do they consume?…"/>
          <p:cNvSpPr txBox="1"/>
          <p:nvPr/>
        </p:nvSpPr>
        <p:spPr>
          <a:xfrm>
            <a:off x="12086088" y="41884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What kind of media do they consume? </a:t>
            </a:r>
          </a:p>
          <a:p>
            <a:pPr>
              <a:lnSpc>
                <a:spcPct val="100000"/>
              </a:lnSpc>
              <a:defRPr sz="2200">
                <a:latin typeface="BrownStd-ReclinRegular"/>
                <a:ea typeface="BrownStd-ReclinRegular"/>
                <a:cs typeface="BrownStd-ReclinRegular"/>
                <a:sym typeface="BrownStd-ReclinRegular"/>
              </a:defRPr>
            </a:pPr>
            <a:r>
              <a:t>Who do they trust? </a:t>
            </a:r>
          </a:p>
          <a:p>
            <a:pPr>
              <a:lnSpc>
                <a:spcPct val="100000"/>
              </a:lnSpc>
              <a:defRPr sz="2200">
                <a:latin typeface="BrownStd-ReclinRegular"/>
                <a:ea typeface="BrownStd-ReclinRegular"/>
                <a:cs typeface="BrownStd-ReclinRegular"/>
                <a:sym typeface="BrownStd-ReclinRegular"/>
              </a:defRPr>
            </a:pPr>
            <a:r>
              <a:t>Where else do they get information from - local sources, other organisations, friends / family?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82" name="What they want from us"/>
          <p:cNvSpPr/>
          <p:nvPr/>
        </p:nvSpPr>
        <p:spPr>
          <a:xfrm>
            <a:off x="12086088" y="78964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What they want from us</a:t>
            </a:r>
          </a:p>
        </p:txBody>
      </p:sp>
      <p:sp>
        <p:nvSpPr>
          <p:cNvPr id="783" name="What part of your offer are they most likely to connect to?…"/>
          <p:cNvSpPr txBox="1"/>
          <p:nvPr/>
        </p:nvSpPr>
        <p:spPr>
          <a:xfrm>
            <a:off x="12086088" y="92430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What part of your offer are they most likely to connect to? </a:t>
            </a:r>
          </a:p>
          <a:p>
            <a:pPr>
              <a:lnSpc>
                <a:spcPct val="100000"/>
              </a:lnSpc>
              <a:defRPr sz="2200">
                <a:latin typeface="BrownStd-ReclinRegular"/>
                <a:ea typeface="BrownStd-ReclinRegular"/>
                <a:cs typeface="BrownStd-ReclinRegular"/>
                <a:sym typeface="BrownStd-ReclinRegular"/>
              </a:defRPr>
            </a:pPr>
            <a:r>
              <a:t>What is most relevant and useful to them?</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84" name="Don’t worry if……"/>
          <p:cNvSpPr/>
          <p:nvPr/>
        </p:nvSpPr>
        <p:spPr>
          <a:xfrm>
            <a:off x="18976909" y="361373"/>
            <a:ext cx="4967652" cy="512246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Don’t worry if…</a:t>
            </a:r>
            <a:endParaRPr>
              <a:latin typeface="+mj-lt"/>
              <a:ea typeface="+mj-ea"/>
              <a:cs typeface="+mj-cs"/>
              <a:sym typeface="BrownStd-Regular"/>
            </a:endParaRP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You don’t have sources of information for all these boxes. Work with you team to make educated guesses, and research other library services to see what information you can gain. </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We already know…"/>
          <p:cNvSpPr/>
          <p:nvPr/>
        </p:nvSpPr>
        <p:spPr>
          <a:xfrm>
            <a:off x="3039651" y="591919"/>
            <a:ext cx="13478698" cy="1548586"/>
          </a:xfrm>
          <a:prstGeom prst="rect">
            <a:avLst/>
          </a:prstGeom>
          <a:solidFill>
            <a:srgbClr val="5DD5CC"/>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t>We already know…</a:t>
            </a:r>
          </a:p>
        </p:txBody>
      </p:sp>
      <p:sp>
        <p:nvSpPr>
          <p:cNvPr id="787" name="Human Figure"/>
          <p:cNvSpPr/>
          <p:nvPr/>
        </p:nvSpPr>
        <p:spPr>
          <a:xfrm>
            <a:off x="7802571" y="2763812"/>
            <a:ext cx="3952858" cy="10067664"/>
          </a:xfrm>
          <a:custGeom>
            <a:avLst/>
            <a:gdLst/>
            <a:ahLst/>
            <a:cxnLst>
              <a:cxn ang="0">
                <a:pos x="wd2" y="hd2"/>
              </a:cxn>
              <a:cxn ang="5400000">
                <a:pos x="wd2" y="hd2"/>
              </a:cxn>
              <a:cxn ang="10800000">
                <a:pos x="wd2" y="hd2"/>
              </a:cxn>
              <a:cxn ang="16200000">
                <a:pos x="wd2" y="hd2"/>
              </a:cxn>
            </a:cxnLst>
            <a:rect l="0" t="0" r="r" b="b"/>
            <a:pathLst>
              <a:path w="21545" h="21537" extrusionOk="0">
                <a:moveTo>
                  <a:pt x="10757" y="0"/>
                </a:moveTo>
                <a:cubicBezTo>
                  <a:pt x="9439" y="5"/>
                  <a:pt x="8698" y="263"/>
                  <a:pt x="8424" y="635"/>
                </a:cubicBezTo>
                <a:cubicBezTo>
                  <a:pt x="8300" y="812"/>
                  <a:pt x="8288" y="1023"/>
                  <a:pt x="8329" y="1249"/>
                </a:cubicBezTo>
                <a:cubicBezTo>
                  <a:pt x="8261" y="1249"/>
                  <a:pt x="8177" y="1249"/>
                  <a:pt x="8081" y="1249"/>
                </a:cubicBezTo>
                <a:cubicBezTo>
                  <a:pt x="7641" y="1260"/>
                  <a:pt x="7973" y="1654"/>
                  <a:pt x="8261" y="1885"/>
                </a:cubicBezTo>
                <a:cubicBezTo>
                  <a:pt x="8316" y="1934"/>
                  <a:pt x="8450" y="1923"/>
                  <a:pt x="8505" y="1917"/>
                </a:cubicBezTo>
                <a:cubicBezTo>
                  <a:pt x="8643" y="2311"/>
                  <a:pt x="8768" y="2428"/>
                  <a:pt x="9166" y="2601"/>
                </a:cubicBezTo>
                <a:lnTo>
                  <a:pt x="9166" y="2789"/>
                </a:lnTo>
                <a:cubicBezTo>
                  <a:pt x="9152" y="3032"/>
                  <a:pt x="8698" y="3329"/>
                  <a:pt x="8149" y="3442"/>
                </a:cubicBezTo>
                <a:cubicBezTo>
                  <a:pt x="7943" y="3485"/>
                  <a:pt x="7630" y="3511"/>
                  <a:pt x="7630" y="3511"/>
                </a:cubicBezTo>
                <a:cubicBezTo>
                  <a:pt x="5270" y="3657"/>
                  <a:pt x="4499" y="3991"/>
                  <a:pt x="4306" y="4799"/>
                </a:cubicBezTo>
                <a:cubicBezTo>
                  <a:pt x="4210" y="5165"/>
                  <a:pt x="4197" y="5989"/>
                  <a:pt x="3963" y="6716"/>
                </a:cubicBezTo>
                <a:cubicBezTo>
                  <a:pt x="3922" y="6835"/>
                  <a:pt x="3870" y="6948"/>
                  <a:pt x="3787" y="7067"/>
                </a:cubicBezTo>
                <a:cubicBezTo>
                  <a:pt x="3609" y="7331"/>
                  <a:pt x="3266" y="7880"/>
                  <a:pt x="3170" y="8279"/>
                </a:cubicBezTo>
                <a:cubicBezTo>
                  <a:pt x="2964" y="9178"/>
                  <a:pt x="2744" y="9534"/>
                  <a:pt x="2565" y="10208"/>
                </a:cubicBezTo>
                <a:cubicBezTo>
                  <a:pt x="2551" y="10272"/>
                  <a:pt x="2484" y="10391"/>
                  <a:pt x="2484" y="10391"/>
                </a:cubicBezTo>
                <a:cubicBezTo>
                  <a:pt x="2305" y="10693"/>
                  <a:pt x="1877" y="10784"/>
                  <a:pt x="1493" y="10913"/>
                </a:cubicBezTo>
                <a:cubicBezTo>
                  <a:pt x="916" y="11107"/>
                  <a:pt x="671" y="11462"/>
                  <a:pt x="95" y="11672"/>
                </a:cubicBezTo>
                <a:cubicBezTo>
                  <a:pt x="53" y="11683"/>
                  <a:pt x="27" y="11705"/>
                  <a:pt x="13" y="11721"/>
                </a:cubicBezTo>
                <a:cubicBezTo>
                  <a:pt x="-28" y="11759"/>
                  <a:pt x="12" y="11802"/>
                  <a:pt x="301" y="11797"/>
                </a:cubicBezTo>
                <a:cubicBezTo>
                  <a:pt x="740" y="11786"/>
                  <a:pt x="1289" y="11467"/>
                  <a:pt x="1399" y="11489"/>
                </a:cubicBezTo>
                <a:cubicBezTo>
                  <a:pt x="1481" y="11505"/>
                  <a:pt x="1451" y="11516"/>
                  <a:pt x="1437" y="11613"/>
                </a:cubicBezTo>
                <a:cubicBezTo>
                  <a:pt x="1355" y="11856"/>
                  <a:pt x="1080" y="12297"/>
                  <a:pt x="1025" y="12377"/>
                </a:cubicBezTo>
                <a:cubicBezTo>
                  <a:pt x="1012" y="12388"/>
                  <a:pt x="1013" y="12405"/>
                  <a:pt x="1000" y="12416"/>
                </a:cubicBezTo>
                <a:lnTo>
                  <a:pt x="905" y="12561"/>
                </a:lnTo>
                <a:cubicBezTo>
                  <a:pt x="878" y="12604"/>
                  <a:pt x="916" y="12654"/>
                  <a:pt x="1012" y="12680"/>
                </a:cubicBezTo>
                <a:cubicBezTo>
                  <a:pt x="1054" y="12691"/>
                  <a:pt x="1096" y="12691"/>
                  <a:pt x="1137" y="12691"/>
                </a:cubicBezTo>
                <a:cubicBezTo>
                  <a:pt x="1247" y="12691"/>
                  <a:pt x="1358" y="12663"/>
                  <a:pt x="1386" y="12615"/>
                </a:cubicBezTo>
                <a:lnTo>
                  <a:pt x="1493" y="12458"/>
                </a:lnTo>
                <a:cubicBezTo>
                  <a:pt x="1548" y="12399"/>
                  <a:pt x="1629" y="12308"/>
                  <a:pt x="1712" y="12206"/>
                </a:cubicBezTo>
                <a:cubicBezTo>
                  <a:pt x="1794" y="12109"/>
                  <a:pt x="1891" y="11995"/>
                  <a:pt x="1973" y="11888"/>
                </a:cubicBezTo>
                <a:cubicBezTo>
                  <a:pt x="1987" y="11888"/>
                  <a:pt x="1990" y="11888"/>
                  <a:pt x="2003" y="11888"/>
                </a:cubicBezTo>
                <a:cubicBezTo>
                  <a:pt x="1893" y="12103"/>
                  <a:pt x="1726" y="12449"/>
                  <a:pt x="1630" y="12627"/>
                </a:cubicBezTo>
                <a:lnTo>
                  <a:pt x="1574" y="12717"/>
                </a:lnTo>
                <a:cubicBezTo>
                  <a:pt x="1561" y="12744"/>
                  <a:pt x="1577" y="12767"/>
                  <a:pt x="1604" y="12788"/>
                </a:cubicBezTo>
                <a:cubicBezTo>
                  <a:pt x="1618" y="12820"/>
                  <a:pt x="1660" y="12837"/>
                  <a:pt x="1729" y="12842"/>
                </a:cubicBezTo>
                <a:cubicBezTo>
                  <a:pt x="1839" y="12853"/>
                  <a:pt x="1905" y="12847"/>
                  <a:pt x="1973" y="12820"/>
                </a:cubicBezTo>
                <a:cubicBezTo>
                  <a:pt x="2028" y="12809"/>
                  <a:pt x="2057" y="12788"/>
                  <a:pt x="2085" y="12761"/>
                </a:cubicBezTo>
                <a:lnTo>
                  <a:pt x="2179" y="12610"/>
                </a:lnTo>
                <a:cubicBezTo>
                  <a:pt x="2303" y="12427"/>
                  <a:pt x="2480" y="12157"/>
                  <a:pt x="2604" y="11973"/>
                </a:cubicBezTo>
                <a:cubicBezTo>
                  <a:pt x="2617" y="11968"/>
                  <a:pt x="2634" y="11975"/>
                  <a:pt x="2634" y="11980"/>
                </a:cubicBezTo>
                <a:cubicBezTo>
                  <a:pt x="2620" y="12045"/>
                  <a:pt x="2605" y="12114"/>
                  <a:pt x="2578" y="12184"/>
                </a:cubicBezTo>
                <a:lnTo>
                  <a:pt x="2428" y="12642"/>
                </a:lnTo>
                <a:cubicBezTo>
                  <a:pt x="2414" y="12696"/>
                  <a:pt x="2496" y="12749"/>
                  <a:pt x="2634" y="12755"/>
                </a:cubicBezTo>
                <a:cubicBezTo>
                  <a:pt x="2647" y="12755"/>
                  <a:pt x="2659" y="12755"/>
                  <a:pt x="2672" y="12755"/>
                </a:cubicBezTo>
                <a:cubicBezTo>
                  <a:pt x="2796" y="12755"/>
                  <a:pt x="2907" y="12717"/>
                  <a:pt x="2921" y="12669"/>
                </a:cubicBezTo>
                <a:lnTo>
                  <a:pt x="3003" y="12438"/>
                </a:lnTo>
                <a:cubicBezTo>
                  <a:pt x="3085" y="12282"/>
                  <a:pt x="3208" y="12066"/>
                  <a:pt x="3290" y="11904"/>
                </a:cubicBezTo>
                <a:cubicBezTo>
                  <a:pt x="3304" y="11894"/>
                  <a:pt x="3333" y="11899"/>
                  <a:pt x="3333" y="11909"/>
                </a:cubicBezTo>
                <a:cubicBezTo>
                  <a:pt x="3319" y="12006"/>
                  <a:pt x="3321" y="12115"/>
                  <a:pt x="3307" y="12223"/>
                </a:cubicBezTo>
                <a:cubicBezTo>
                  <a:pt x="3307" y="12239"/>
                  <a:pt x="3304" y="12260"/>
                  <a:pt x="3290" y="12276"/>
                </a:cubicBezTo>
                <a:lnTo>
                  <a:pt x="3264" y="12399"/>
                </a:lnTo>
                <a:cubicBezTo>
                  <a:pt x="3250" y="12442"/>
                  <a:pt x="3347" y="12487"/>
                  <a:pt x="3457" y="12492"/>
                </a:cubicBezTo>
                <a:cubicBezTo>
                  <a:pt x="3457" y="12492"/>
                  <a:pt x="3470" y="12492"/>
                  <a:pt x="3470" y="12492"/>
                </a:cubicBezTo>
                <a:cubicBezTo>
                  <a:pt x="3580" y="12492"/>
                  <a:pt x="3676" y="12459"/>
                  <a:pt x="3676" y="12416"/>
                </a:cubicBezTo>
                <a:lnTo>
                  <a:pt x="3702" y="12313"/>
                </a:lnTo>
                <a:cubicBezTo>
                  <a:pt x="3702" y="12303"/>
                  <a:pt x="3719" y="12292"/>
                  <a:pt x="3719" y="12281"/>
                </a:cubicBezTo>
                <a:cubicBezTo>
                  <a:pt x="3829" y="11748"/>
                  <a:pt x="3895" y="11834"/>
                  <a:pt x="3963" y="11591"/>
                </a:cubicBezTo>
                <a:cubicBezTo>
                  <a:pt x="4032" y="11317"/>
                  <a:pt x="4128" y="11097"/>
                  <a:pt x="4032" y="10822"/>
                </a:cubicBezTo>
                <a:cubicBezTo>
                  <a:pt x="4032" y="10806"/>
                  <a:pt x="4018" y="10789"/>
                  <a:pt x="4032" y="10773"/>
                </a:cubicBezTo>
                <a:cubicBezTo>
                  <a:pt x="4073" y="10622"/>
                  <a:pt x="4293" y="10422"/>
                  <a:pt x="4581" y="10034"/>
                </a:cubicBezTo>
                <a:cubicBezTo>
                  <a:pt x="5377" y="8919"/>
                  <a:pt x="5610" y="8640"/>
                  <a:pt x="6091" y="7348"/>
                </a:cubicBezTo>
                <a:lnTo>
                  <a:pt x="6327" y="6748"/>
                </a:lnTo>
                <a:cubicBezTo>
                  <a:pt x="6340" y="6716"/>
                  <a:pt x="6463" y="6716"/>
                  <a:pt x="6477" y="6748"/>
                </a:cubicBezTo>
                <a:cubicBezTo>
                  <a:pt x="6490" y="6808"/>
                  <a:pt x="6501" y="6868"/>
                  <a:pt x="6515" y="6922"/>
                </a:cubicBezTo>
                <a:cubicBezTo>
                  <a:pt x="6803" y="7929"/>
                  <a:pt x="6447" y="8661"/>
                  <a:pt x="6447" y="8661"/>
                </a:cubicBezTo>
                <a:cubicBezTo>
                  <a:pt x="5966" y="9975"/>
                  <a:pt x="5760" y="10762"/>
                  <a:pt x="6035" y="12238"/>
                </a:cubicBezTo>
                <a:cubicBezTo>
                  <a:pt x="6117" y="12690"/>
                  <a:pt x="6297" y="13246"/>
                  <a:pt x="6421" y="13655"/>
                </a:cubicBezTo>
                <a:cubicBezTo>
                  <a:pt x="6503" y="13914"/>
                  <a:pt x="6544" y="14172"/>
                  <a:pt x="6558" y="14436"/>
                </a:cubicBezTo>
                <a:cubicBezTo>
                  <a:pt x="6599" y="16758"/>
                  <a:pt x="6968" y="17237"/>
                  <a:pt x="7819" y="19607"/>
                </a:cubicBezTo>
                <a:cubicBezTo>
                  <a:pt x="7956" y="19984"/>
                  <a:pt x="7809" y="20189"/>
                  <a:pt x="7699" y="20313"/>
                </a:cubicBezTo>
                <a:cubicBezTo>
                  <a:pt x="7589" y="20436"/>
                  <a:pt x="6517" y="20958"/>
                  <a:pt x="6215" y="21104"/>
                </a:cubicBezTo>
                <a:cubicBezTo>
                  <a:pt x="6037" y="21190"/>
                  <a:pt x="5500" y="21336"/>
                  <a:pt x="5898" y="21417"/>
                </a:cubicBezTo>
                <a:cubicBezTo>
                  <a:pt x="6776" y="21600"/>
                  <a:pt x="8203" y="21595"/>
                  <a:pt x="9123" y="21245"/>
                </a:cubicBezTo>
                <a:cubicBezTo>
                  <a:pt x="9356" y="21154"/>
                  <a:pt x="9331" y="21002"/>
                  <a:pt x="9496" y="20900"/>
                </a:cubicBezTo>
                <a:cubicBezTo>
                  <a:pt x="9661" y="20803"/>
                  <a:pt x="9837" y="20764"/>
                  <a:pt x="10015" y="20619"/>
                </a:cubicBezTo>
                <a:cubicBezTo>
                  <a:pt x="10207" y="20474"/>
                  <a:pt x="9920" y="20108"/>
                  <a:pt x="9865" y="19580"/>
                </a:cubicBezTo>
                <a:cubicBezTo>
                  <a:pt x="9837" y="19349"/>
                  <a:pt x="9894" y="18583"/>
                  <a:pt x="9976" y="17867"/>
                </a:cubicBezTo>
                <a:cubicBezTo>
                  <a:pt x="10141" y="16466"/>
                  <a:pt x="10512" y="16407"/>
                  <a:pt x="10320" y="14554"/>
                </a:cubicBezTo>
                <a:cubicBezTo>
                  <a:pt x="10320" y="14554"/>
                  <a:pt x="10416" y="14059"/>
                  <a:pt x="10513" y="13386"/>
                </a:cubicBezTo>
                <a:cubicBezTo>
                  <a:pt x="10567" y="12998"/>
                  <a:pt x="10663" y="12325"/>
                  <a:pt x="10718" y="11904"/>
                </a:cubicBezTo>
                <a:cubicBezTo>
                  <a:pt x="10718" y="11883"/>
                  <a:pt x="10800" y="11883"/>
                  <a:pt x="10800" y="11904"/>
                </a:cubicBezTo>
                <a:cubicBezTo>
                  <a:pt x="10869" y="12325"/>
                  <a:pt x="10951" y="12998"/>
                  <a:pt x="11006" y="13386"/>
                </a:cubicBezTo>
                <a:cubicBezTo>
                  <a:pt x="11102" y="14054"/>
                  <a:pt x="11199" y="14554"/>
                  <a:pt x="11199" y="14554"/>
                </a:cubicBezTo>
                <a:cubicBezTo>
                  <a:pt x="11007" y="16407"/>
                  <a:pt x="11377" y="16461"/>
                  <a:pt x="11542" y="17867"/>
                </a:cubicBezTo>
                <a:cubicBezTo>
                  <a:pt x="11624" y="18583"/>
                  <a:pt x="11677" y="19349"/>
                  <a:pt x="11649" y="19580"/>
                </a:cubicBezTo>
                <a:cubicBezTo>
                  <a:pt x="11594" y="20114"/>
                  <a:pt x="11307" y="20474"/>
                  <a:pt x="11499" y="20619"/>
                </a:cubicBezTo>
                <a:cubicBezTo>
                  <a:pt x="11677" y="20759"/>
                  <a:pt x="11858" y="20798"/>
                  <a:pt x="12022" y="20900"/>
                </a:cubicBezTo>
                <a:cubicBezTo>
                  <a:pt x="12187" y="20997"/>
                  <a:pt x="12158" y="21154"/>
                  <a:pt x="12391" y="21245"/>
                </a:cubicBezTo>
                <a:cubicBezTo>
                  <a:pt x="13311" y="21595"/>
                  <a:pt x="14738" y="21600"/>
                  <a:pt x="15616" y="21417"/>
                </a:cubicBezTo>
                <a:cubicBezTo>
                  <a:pt x="16014" y="21331"/>
                  <a:pt x="15491" y="21190"/>
                  <a:pt x="15299" y="21104"/>
                </a:cubicBezTo>
                <a:cubicBezTo>
                  <a:pt x="14997" y="20953"/>
                  <a:pt x="13915" y="20436"/>
                  <a:pt x="13819" y="20313"/>
                </a:cubicBezTo>
                <a:cubicBezTo>
                  <a:pt x="13710" y="20189"/>
                  <a:pt x="13558" y="19984"/>
                  <a:pt x="13695" y="19607"/>
                </a:cubicBezTo>
                <a:cubicBezTo>
                  <a:pt x="14560" y="17237"/>
                  <a:pt x="14928" y="16758"/>
                  <a:pt x="14956" y="14436"/>
                </a:cubicBezTo>
                <a:cubicBezTo>
                  <a:pt x="14956" y="14178"/>
                  <a:pt x="15011" y="13919"/>
                  <a:pt x="15093" y="13660"/>
                </a:cubicBezTo>
                <a:cubicBezTo>
                  <a:pt x="15230" y="13251"/>
                  <a:pt x="15411" y="12690"/>
                  <a:pt x="15479" y="12243"/>
                </a:cubicBezTo>
                <a:cubicBezTo>
                  <a:pt x="15712" y="10729"/>
                  <a:pt x="15548" y="9982"/>
                  <a:pt x="15067" y="8667"/>
                </a:cubicBezTo>
                <a:cubicBezTo>
                  <a:pt x="15067" y="8667"/>
                  <a:pt x="14724" y="7934"/>
                  <a:pt x="14999" y="6927"/>
                </a:cubicBezTo>
                <a:cubicBezTo>
                  <a:pt x="15012" y="6873"/>
                  <a:pt x="15028" y="6814"/>
                  <a:pt x="15042" y="6755"/>
                </a:cubicBezTo>
                <a:cubicBezTo>
                  <a:pt x="15055" y="6723"/>
                  <a:pt x="15178" y="6717"/>
                  <a:pt x="15192" y="6755"/>
                </a:cubicBezTo>
                <a:lnTo>
                  <a:pt x="15423" y="7353"/>
                </a:lnTo>
                <a:cubicBezTo>
                  <a:pt x="15904" y="8646"/>
                  <a:pt x="16137" y="8926"/>
                  <a:pt x="16933" y="10041"/>
                </a:cubicBezTo>
                <a:cubicBezTo>
                  <a:pt x="17221" y="10434"/>
                  <a:pt x="17441" y="10633"/>
                  <a:pt x="17482" y="10778"/>
                </a:cubicBezTo>
                <a:cubicBezTo>
                  <a:pt x="17482" y="10794"/>
                  <a:pt x="17482" y="10811"/>
                  <a:pt x="17482" y="10827"/>
                </a:cubicBezTo>
                <a:cubicBezTo>
                  <a:pt x="17386" y="11102"/>
                  <a:pt x="17468" y="11327"/>
                  <a:pt x="17551" y="11596"/>
                </a:cubicBezTo>
                <a:cubicBezTo>
                  <a:pt x="17619" y="11839"/>
                  <a:pt x="17690" y="11753"/>
                  <a:pt x="17799" y="12287"/>
                </a:cubicBezTo>
                <a:cubicBezTo>
                  <a:pt x="17799" y="12297"/>
                  <a:pt x="17799" y="12308"/>
                  <a:pt x="17812" y="12319"/>
                </a:cubicBezTo>
                <a:lnTo>
                  <a:pt x="17838" y="12421"/>
                </a:lnTo>
                <a:cubicBezTo>
                  <a:pt x="17852" y="12464"/>
                  <a:pt x="17934" y="12497"/>
                  <a:pt x="18044" y="12497"/>
                </a:cubicBezTo>
                <a:cubicBezTo>
                  <a:pt x="18044" y="12497"/>
                  <a:pt x="18061" y="12497"/>
                  <a:pt x="18061" y="12497"/>
                </a:cubicBezTo>
                <a:cubicBezTo>
                  <a:pt x="18171" y="12492"/>
                  <a:pt x="18263" y="12453"/>
                  <a:pt x="18250" y="12404"/>
                </a:cubicBezTo>
                <a:lnTo>
                  <a:pt x="18224" y="12281"/>
                </a:lnTo>
                <a:cubicBezTo>
                  <a:pt x="18224" y="12265"/>
                  <a:pt x="18225" y="12244"/>
                  <a:pt x="18211" y="12228"/>
                </a:cubicBezTo>
                <a:cubicBezTo>
                  <a:pt x="18197" y="12120"/>
                  <a:pt x="18195" y="12011"/>
                  <a:pt x="18181" y="11915"/>
                </a:cubicBezTo>
                <a:cubicBezTo>
                  <a:pt x="18181" y="11904"/>
                  <a:pt x="18210" y="11904"/>
                  <a:pt x="18224" y="11909"/>
                </a:cubicBezTo>
                <a:cubicBezTo>
                  <a:pt x="18306" y="12071"/>
                  <a:pt x="18429" y="12292"/>
                  <a:pt x="18511" y="12443"/>
                </a:cubicBezTo>
                <a:lnTo>
                  <a:pt x="18593" y="12674"/>
                </a:lnTo>
                <a:cubicBezTo>
                  <a:pt x="18607" y="12722"/>
                  <a:pt x="18718" y="12761"/>
                  <a:pt x="18842" y="12761"/>
                </a:cubicBezTo>
                <a:cubicBezTo>
                  <a:pt x="18855" y="12761"/>
                  <a:pt x="18871" y="12761"/>
                  <a:pt x="18885" y="12761"/>
                </a:cubicBezTo>
                <a:cubicBezTo>
                  <a:pt x="19022" y="12750"/>
                  <a:pt x="19104" y="12701"/>
                  <a:pt x="19090" y="12647"/>
                </a:cubicBezTo>
                <a:lnTo>
                  <a:pt x="18936" y="12189"/>
                </a:lnTo>
                <a:cubicBezTo>
                  <a:pt x="18922" y="12119"/>
                  <a:pt x="18912" y="12044"/>
                  <a:pt x="18885" y="11985"/>
                </a:cubicBezTo>
                <a:cubicBezTo>
                  <a:pt x="18885" y="11980"/>
                  <a:pt x="18897" y="11980"/>
                  <a:pt x="18910" y="11980"/>
                </a:cubicBezTo>
                <a:cubicBezTo>
                  <a:pt x="19034" y="12163"/>
                  <a:pt x="19198" y="12432"/>
                  <a:pt x="19335" y="12615"/>
                </a:cubicBezTo>
                <a:lnTo>
                  <a:pt x="19434" y="12766"/>
                </a:lnTo>
                <a:cubicBezTo>
                  <a:pt x="19447" y="12793"/>
                  <a:pt x="19486" y="12809"/>
                  <a:pt x="19541" y="12825"/>
                </a:cubicBezTo>
                <a:cubicBezTo>
                  <a:pt x="19596" y="12852"/>
                  <a:pt x="19680" y="12858"/>
                  <a:pt x="19790" y="12847"/>
                </a:cubicBezTo>
                <a:cubicBezTo>
                  <a:pt x="19858" y="12842"/>
                  <a:pt x="19900" y="12820"/>
                  <a:pt x="19914" y="12793"/>
                </a:cubicBezTo>
                <a:cubicBezTo>
                  <a:pt x="19941" y="12772"/>
                  <a:pt x="19953" y="12744"/>
                  <a:pt x="19940" y="12723"/>
                </a:cubicBezTo>
                <a:lnTo>
                  <a:pt x="19884" y="12632"/>
                </a:lnTo>
                <a:cubicBezTo>
                  <a:pt x="19788" y="12459"/>
                  <a:pt x="19625" y="12108"/>
                  <a:pt x="19515" y="11893"/>
                </a:cubicBezTo>
                <a:cubicBezTo>
                  <a:pt x="19529" y="11893"/>
                  <a:pt x="19527" y="11893"/>
                  <a:pt x="19541" y="11893"/>
                </a:cubicBezTo>
                <a:cubicBezTo>
                  <a:pt x="19623" y="12000"/>
                  <a:pt x="19720" y="12108"/>
                  <a:pt x="19802" y="12211"/>
                </a:cubicBezTo>
                <a:cubicBezTo>
                  <a:pt x="19885" y="12313"/>
                  <a:pt x="19966" y="12406"/>
                  <a:pt x="20021" y="12465"/>
                </a:cubicBezTo>
                <a:lnTo>
                  <a:pt x="20133" y="12620"/>
                </a:lnTo>
                <a:cubicBezTo>
                  <a:pt x="20160" y="12663"/>
                  <a:pt x="20267" y="12696"/>
                  <a:pt x="20377" y="12696"/>
                </a:cubicBezTo>
                <a:cubicBezTo>
                  <a:pt x="20418" y="12696"/>
                  <a:pt x="20460" y="12691"/>
                  <a:pt x="20501" y="12685"/>
                </a:cubicBezTo>
                <a:cubicBezTo>
                  <a:pt x="20598" y="12664"/>
                  <a:pt x="20654" y="12614"/>
                  <a:pt x="20613" y="12566"/>
                </a:cubicBezTo>
                <a:lnTo>
                  <a:pt x="20514" y="12421"/>
                </a:lnTo>
                <a:cubicBezTo>
                  <a:pt x="20501" y="12410"/>
                  <a:pt x="20502" y="12395"/>
                  <a:pt x="20489" y="12384"/>
                </a:cubicBezTo>
                <a:cubicBezTo>
                  <a:pt x="20434" y="12303"/>
                  <a:pt x="20159" y="11861"/>
                  <a:pt x="20077" y="11618"/>
                </a:cubicBezTo>
                <a:cubicBezTo>
                  <a:pt x="20063" y="11521"/>
                  <a:pt x="20037" y="11512"/>
                  <a:pt x="20120" y="11495"/>
                </a:cubicBezTo>
                <a:cubicBezTo>
                  <a:pt x="20230" y="11468"/>
                  <a:pt x="20792" y="11791"/>
                  <a:pt x="21218" y="11802"/>
                </a:cubicBezTo>
                <a:cubicBezTo>
                  <a:pt x="21533" y="11802"/>
                  <a:pt x="21572" y="11759"/>
                  <a:pt x="21531" y="11721"/>
                </a:cubicBezTo>
                <a:cubicBezTo>
                  <a:pt x="21517" y="11705"/>
                  <a:pt x="21491" y="11683"/>
                  <a:pt x="21449" y="11672"/>
                </a:cubicBezTo>
                <a:cubicBezTo>
                  <a:pt x="20873" y="11462"/>
                  <a:pt x="20628" y="11107"/>
                  <a:pt x="20051" y="10913"/>
                </a:cubicBezTo>
                <a:cubicBezTo>
                  <a:pt x="19667" y="10784"/>
                  <a:pt x="19239" y="10693"/>
                  <a:pt x="19060" y="10391"/>
                </a:cubicBezTo>
                <a:cubicBezTo>
                  <a:pt x="19060" y="10391"/>
                  <a:pt x="18993" y="10278"/>
                  <a:pt x="18979" y="10208"/>
                </a:cubicBezTo>
                <a:cubicBezTo>
                  <a:pt x="18800" y="9534"/>
                  <a:pt x="18580" y="9173"/>
                  <a:pt x="18374" y="8279"/>
                </a:cubicBezTo>
                <a:cubicBezTo>
                  <a:pt x="18278" y="7880"/>
                  <a:pt x="17935" y="7331"/>
                  <a:pt x="17757" y="7067"/>
                </a:cubicBezTo>
                <a:cubicBezTo>
                  <a:pt x="17674" y="6943"/>
                  <a:pt x="17608" y="6813"/>
                  <a:pt x="17581" y="6690"/>
                </a:cubicBezTo>
                <a:cubicBezTo>
                  <a:pt x="17361" y="5968"/>
                  <a:pt x="17334" y="5160"/>
                  <a:pt x="17238" y="4799"/>
                </a:cubicBezTo>
                <a:cubicBezTo>
                  <a:pt x="17045" y="3991"/>
                  <a:pt x="16274" y="3662"/>
                  <a:pt x="13914" y="3511"/>
                </a:cubicBezTo>
                <a:cubicBezTo>
                  <a:pt x="13914" y="3511"/>
                  <a:pt x="13601" y="3485"/>
                  <a:pt x="13395" y="3442"/>
                </a:cubicBezTo>
                <a:cubicBezTo>
                  <a:pt x="12846" y="3329"/>
                  <a:pt x="12392" y="3037"/>
                  <a:pt x="12378" y="2789"/>
                </a:cubicBezTo>
                <a:lnTo>
                  <a:pt x="12378" y="2601"/>
                </a:lnTo>
                <a:cubicBezTo>
                  <a:pt x="12763" y="2428"/>
                  <a:pt x="12897" y="2316"/>
                  <a:pt x="13034" y="1917"/>
                </a:cubicBezTo>
                <a:cubicBezTo>
                  <a:pt x="13089" y="1923"/>
                  <a:pt x="13228" y="1934"/>
                  <a:pt x="13283" y="1885"/>
                </a:cubicBezTo>
                <a:cubicBezTo>
                  <a:pt x="13585" y="1654"/>
                  <a:pt x="13903" y="1260"/>
                  <a:pt x="13463" y="1249"/>
                </a:cubicBezTo>
                <a:cubicBezTo>
                  <a:pt x="13367" y="1249"/>
                  <a:pt x="13283" y="1249"/>
                  <a:pt x="13215" y="1249"/>
                </a:cubicBezTo>
                <a:cubicBezTo>
                  <a:pt x="13256" y="1023"/>
                  <a:pt x="13257" y="812"/>
                  <a:pt x="13120" y="635"/>
                </a:cubicBezTo>
                <a:cubicBezTo>
                  <a:pt x="12846" y="263"/>
                  <a:pt x="12105" y="0"/>
                  <a:pt x="10787" y="0"/>
                </a:cubicBezTo>
                <a:cubicBezTo>
                  <a:pt x="10787" y="0"/>
                  <a:pt x="10770" y="0"/>
                  <a:pt x="10770" y="0"/>
                </a:cubicBezTo>
                <a:cubicBezTo>
                  <a:pt x="10770" y="0"/>
                  <a:pt x="10757" y="0"/>
                  <a:pt x="10757" y="0"/>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788" name="[name]"/>
          <p:cNvSpPr/>
          <p:nvPr/>
        </p:nvSpPr>
        <p:spPr>
          <a:xfrm>
            <a:off x="7892788" y="10500300"/>
            <a:ext cx="3772424" cy="1548586"/>
          </a:xfrm>
          <a:prstGeom prst="rect">
            <a:avLst/>
          </a:prstGeom>
          <a:solidFill>
            <a:srgbClr val="2F32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[name]</a:t>
            </a:r>
          </a:p>
        </p:txBody>
      </p:sp>
      <p:sp>
        <p:nvSpPr>
          <p:cNvPr id="789" name="What they know about us"/>
          <p:cNvSpPr/>
          <p:nvPr/>
        </p:nvSpPr>
        <p:spPr>
          <a:xfrm>
            <a:off x="949019" y="2892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What they know about us</a:t>
            </a:r>
          </a:p>
        </p:txBody>
      </p:sp>
      <p:sp>
        <p:nvSpPr>
          <p:cNvPr id="790" name="Text"/>
          <p:cNvSpPr txBox="1"/>
          <p:nvPr/>
        </p:nvSpPr>
        <p:spPr>
          <a:xfrm>
            <a:off x="949019" y="42392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91" name="What they think about us"/>
          <p:cNvSpPr/>
          <p:nvPr/>
        </p:nvSpPr>
        <p:spPr>
          <a:xfrm>
            <a:off x="949019" y="79472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What they think about us</a:t>
            </a:r>
          </a:p>
        </p:txBody>
      </p:sp>
      <p:sp>
        <p:nvSpPr>
          <p:cNvPr id="792" name="Text"/>
          <p:cNvSpPr txBox="1"/>
          <p:nvPr/>
        </p:nvSpPr>
        <p:spPr>
          <a:xfrm>
            <a:off x="949019" y="92938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93" name="How they engage with us"/>
          <p:cNvSpPr/>
          <p:nvPr/>
        </p:nvSpPr>
        <p:spPr>
          <a:xfrm>
            <a:off x="12119120" y="2949031"/>
            <a:ext cx="6534762"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How they engage with us</a:t>
            </a:r>
          </a:p>
        </p:txBody>
      </p:sp>
      <p:sp>
        <p:nvSpPr>
          <p:cNvPr id="794" name="Text"/>
          <p:cNvSpPr txBox="1"/>
          <p:nvPr/>
        </p:nvSpPr>
        <p:spPr>
          <a:xfrm>
            <a:off x="12119120" y="4295556"/>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95" name="What they want from us"/>
          <p:cNvSpPr/>
          <p:nvPr/>
        </p:nvSpPr>
        <p:spPr>
          <a:xfrm>
            <a:off x="12119120" y="8003631"/>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What they want from us</a:t>
            </a:r>
          </a:p>
        </p:txBody>
      </p:sp>
      <p:sp>
        <p:nvSpPr>
          <p:cNvPr id="796" name="Text"/>
          <p:cNvSpPr txBox="1"/>
          <p:nvPr/>
        </p:nvSpPr>
        <p:spPr>
          <a:xfrm>
            <a:off x="12119120" y="9350156"/>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97" name="Don’t forget……"/>
          <p:cNvSpPr/>
          <p:nvPr/>
        </p:nvSpPr>
        <p:spPr>
          <a:xfrm>
            <a:off x="18976909" y="7447973"/>
            <a:ext cx="4967652" cy="512246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Don’t forget…</a:t>
            </a:r>
            <a:endParaRPr>
              <a:latin typeface="+mj-lt"/>
              <a:ea typeface="+mj-ea"/>
              <a:cs typeface="+mj-cs"/>
              <a:sym typeface="BrownStd-Regular"/>
            </a:endParaRP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In all your evaluation exercises, ask some questions that help you build up a better picture of your audiences for future campaigns</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800" name="Campaign messaging"/>
          <p:cNvSpPr txBox="1"/>
          <p:nvPr/>
        </p:nvSpPr>
        <p:spPr>
          <a:xfrm>
            <a:off x="3412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ct val="100000"/>
              </a:lnSpc>
              <a:defRPr sz="9000">
                <a:solidFill>
                  <a:srgbClr val="4F2096"/>
                </a:solidFill>
                <a:latin typeface="BrownStd-Bold"/>
                <a:ea typeface="BrownStd-Bold"/>
                <a:cs typeface="BrownStd-Bold"/>
                <a:sym typeface="BrownStd-Bold"/>
              </a:defRPr>
            </a:lvl1pPr>
          </a:lstStyle>
          <a:p>
            <a:r>
              <a:t>Campaign messaging</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 name="Remember to think about…"/>
          <p:cNvSpPr/>
          <p:nvPr/>
        </p:nvSpPr>
        <p:spPr>
          <a:xfrm>
            <a:off x="5452651" y="2557788"/>
            <a:ext cx="13478698" cy="1548587"/>
          </a:xfrm>
          <a:prstGeom prst="rect">
            <a:avLst/>
          </a:prstGeom>
          <a:solidFill>
            <a:srgbClr val="5DD5CC"/>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t>Remember to think about…</a:t>
            </a:r>
          </a:p>
        </p:txBody>
      </p:sp>
      <p:sp>
        <p:nvSpPr>
          <p:cNvPr id="803" name="what your audience wants to hear (not just what you want to say)"/>
          <p:cNvSpPr/>
          <p:nvPr/>
        </p:nvSpPr>
        <p:spPr>
          <a:xfrm>
            <a:off x="5452651" y="4338473"/>
            <a:ext cx="13478698" cy="2709545"/>
          </a:xfrm>
          <a:prstGeom prst="rect">
            <a:avLst/>
          </a:prstGeom>
          <a:solidFill>
            <a:srgbClr val="2F32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what your audience wants to hear (not just what you want to say)</a:t>
            </a:r>
          </a:p>
        </p:txBody>
      </p:sp>
      <p:sp>
        <p:nvSpPr>
          <p:cNvPr id="804" name="keep it simple - one lead message that is most relevant to your audience (you can follow up with more later!)"/>
          <p:cNvSpPr/>
          <p:nvPr/>
        </p:nvSpPr>
        <p:spPr>
          <a:xfrm>
            <a:off x="5452651" y="7280117"/>
            <a:ext cx="13478698" cy="2801719"/>
          </a:xfrm>
          <a:prstGeom prst="rect">
            <a:avLst/>
          </a:prstGeom>
          <a:solidFill>
            <a:srgbClr val="2F32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keep it simple - one lead message that is most relevant to your audience (you can follow up with more later!)</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How to use these templates and toolkits"/>
          <p:cNvSpPr txBox="1">
            <a:spLocks noGrp="1"/>
          </p:cNvSpPr>
          <p:nvPr>
            <p:ph type="body" idx="13"/>
          </p:nvPr>
        </p:nvSpPr>
        <p:spPr>
          <a:prstGeom prst="rect">
            <a:avLst/>
          </a:prstGeom>
        </p:spPr>
        <p:txBody>
          <a:bodyPr/>
          <a:lstStyle/>
          <a:p>
            <a:r>
              <a:t>How to use these templates and toolkits</a:t>
            </a:r>
          </a:p>
        </p:txBody>
      </p:sp>
      <p:sp>
        <p:nvSpPr>
          <p:cNvPr id="646" name="This toolkit has been designed to give you a number of prompts and templates to support you in the planning of your next campaign. These tools complement two other resources that have been produced for Libraries Connected:…"/>
          <p:cNvSpPr txBox="1">
            <a:spLocks noGrp="1"/>
          </p:cNvSpPr>
          <p:nvPr>
            <p:ph type="body" idx="14"/>
          </p:nvPr>
        </p:nvSpPr>
        <p:spPr>
          <a:prstGeom prst="rect">
            <a:avLst/>
          </a:prstGeom>
        </p:spPr>
        <p:txBody>
          <a:bodyPr/>
          <a:lstStyle/>
          <a:p>
            <a:pPr>
              <a:defRPr sz="4300">
                <a:latin typeface="+mj-lt"/>
                <a:ea typeface="+mj-ea"/>
                <a:cs typeface="+mj-cs"/>
                <a:sym typeface="BrownStd-Regular"/>
              </a:defRPr>
            </a:pPr>
            <a:r>
              <a:t>This toolkit has been designed to give you a number of prompts and templates to support you in the planning of your next campaign. These tools complement two other resources that have been produced for Libraries Connected: </a:t>
            </a:r>
          </a:p>
          <a:p>
            <a:pPr>
              <a:defRPr sz="4300">
                <a:latin typeface="+mj-lt"/>
                <a:ea typeface="+mj-ea"/>
                <a:cs typeface="+mj-cs"/>
                <a:sym typeface="BrownStd-Regular"/>
              </a:defRPr>
            </a:pPr>
            <a:endParaRPr/>
          </a:p>
          <a:p>
            <a:pPr marL="228600" indent="-228600">
              <a:buSzPct val="100000"/>
              <a:buChar char="•"/>
              <a:defRPr sz="4300">
                <a:latin typeface="+mj-lt"/>
                <a:ea typeface="+mj-ea"/>
                <a:cs typeface="+mj-cs"/>
                <a:sym typeface="BrownStd-Regular"/>
              </a:defRPr>
            </a:pPr>
            <a:r>
              <a:t> A webinar about campaign planning (the recording of which can be viewed </a:t>
            </a:r>
            <a:r>
              <a:rPr u="sng">
                <a:hlinkClick r:id="rId2"/>
              </a:rPr>
              <a:t>here</a:t>
            </a:r>
            <a:r>
              <a:t>)</a:t>
            </a:r>
          </a:p>
          <a:p>
            <a:pPr marL="228600" indent="-228600">
              <a:buSzPct val="100000"/>
              <a:buChar char="•"/>
              <a:defRPr sz="4300">
                <a:latin typeface="+mj-lt"/>
                <a:ea typeface="+mj-ea"/>
                <a:cs typeface="+mj-cs"/>
                <a:sym typeface="BrownStd-Regular"/>
              </a:defRPr>
            </a:pPr>
            <a:r>
              <a:t> A written guide to communications campaigns and libraries (including a chapter on planning)</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6" name="Head Hand Heart approach to message development"/>
          <p:cNvSpPr/>
          <p:nvPr/>
        </p:nvSpPr>
        <p:spPr>
          <a:xfrm>
            <a:off x="2330734" y="591919"/>
            <a:ext cx="14896533" cy="1548586"/>
          </a:xfrm>
          <a:prstGeom prst="rect">
            <a:avLst/>
          </a:prstGeom>
          <a:solidFill>
            <a:srgbClr val="5DD5CC"/>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t>Head Hand Heart approach to message development</a:t>
            </a:r>
          </a:p>
        </p:txBody>
      </p:sp>
      <p:sp>
        <p:nvSpPr>
          <p:cNvPr id="807" name="Human Figure"/>
          <p:cNvSpPr/>
          <p:nvPr/>
        </p:nvSpPr>
        <p:spPr>
          <a:xfrm>
            <a:off x="7802571" y="2763812"/>
            <a:ext cx="3952858" cy="10067664"/>
          </a:xfrm>
          <a:custGeom>
            <a:avLst/>
            <a:gdLst/>
            <a:ahLst/>
            <a:cxnLst>
              <a:cxn ang="0">
                <a:pos x="wd2" y="hd2"/>
              </a:cxn>
              <a:cxn ang="5400000">
                <a:pos x="wd2" y="hd2"/>
              </a:cxn>
              <a:cxn ang="10800000">
                <a:pos x="wd2" y="hd2"/>
              </a:cxn>
              <a:cxn ang="16200000">
                <a:pos x="wd2" y="hd2"/>
              </a:cxn>
            </a:cxnLst>
            <a:rect l="0" t="0" r="r" b="b"/>
            <a:pathLst>
              <a:path w="21545" h="21537" extrusionOk="0">
                <a:moveTo>
                  <a:pt x="10757" y="0"/>
                </a:moveTo>
                <a:cubicBezTo>
                  <a:pt x="9439" y="5"/>
                  <a:pt x="8698" y="263"/>
                  <a:pt x="8424" y="635"/>
                </a:cubicBezTo>
                <a:cubicBezTo>
                  <a:pt x="8300" y="812"/>
                  <a:pt x="8288" y="1023"/>
                  <a:pt x="8329" y="1249"/>
                </a:cubicBezTo>
                <a:cubicBezTo>
                  <a:pt x="8261" y="1249"/>
                  <a:pt x="8177" y="1249"/>
                  <a:pt x="8081" y="1249"/>
                </a:cubicBezTo>
                <a:cubicBezTo>
                  <a:pt x="7641" y="1260"/>
                  <a:pt x="7973" y="1654"/>
                  <a:pt x="8261" y="1885"/>
                </a:cubicBezTo>
                <a:cubicBezTo>
                  <a:pt x="8316" y="1934"/>
                  <a:pt x="8450" y="1923"/>
                  <a:pt x="8505" y="1917"/>
                </a:cubicBezTo>
                <a:cubicBezTo>
                  <a:pt x="8643" y="2311"/>
                  <a:pt x="8768" y="2428"/>
                  <a:pt x="9166" y="2601"/>
                </a:cubicBezTo>
                <a:lnTo>
                  <a:pt x="9166" y="2789"/>
                </a:lnTo>
                <a:cubicBezTo>
                  <a:pt x="9152" y="3032"/>
                  <a:pt x="8698" y="3329"/>
                  <a:pt x="8149" y="3442"/>
                </a:cubicBezTo>
                <a:cubicBezTo>
                  <a:pt x="7943" y="3485"/>
                  <a:pt x="7630" y="3511"/>
                  <a:pt x="7630" y="3511"/>
                </a:cubicBezTo>
                <a:cubicBezTo>
                  <a:pt x="5270" y="3657"/>
                  <a:pt x="4499" y="3991"/>
                  <a:pt x="4306" y="4799"/>
                </a:cubicBezTo>
                <a:cubicBezTo>
                  <a:pt x="4210" y="5165"/>
                  <a:pt x="4197" y="5989"/>
                  <a:pt x="3963" y="6716"/>
                </a:cubicBezTo>
                <a:cubicBezTo>
                  <a:pt x="3922" y="6835"/>
                  <a:pt x="3870" y="6948"/>
                  <a:pt x="3787" y="7067"/>
                </a:cubicBezTo>
                <a:cubicBezTo>
                  <a:pt x="3609" y="7331"/>
                  <a:pt x="3266" y="7880"/>
                  <a:pt x="3170" y="8279"/>
                </a:cubicBezTo>
                <a:cubicBezTo>
                  <a:pt x="2964" y="9178"/>
                  <a:pt x="2744" y="9534"/>
                  <a:pt x="2565" y="10208"/>
                </a:cubicBezTo>
                <a:cubicBezTo>
                  <a:pt x="2551" y="10272"/>
                  <a:pt x="2484" y="10391"/>
                  <a:pt x="2484" y="10391"/>
                </a:cubicBezTo>
                <a:cubicBezTo>
                  <a:pt x="2305" y="10693"/>
                  <a:pt x="1877" y="10784"/>
                  <a:pt x="1493" y="10913"/>
                </a:cubicBezTo>
                <a:cubicBezTo>
                  <a:pt x="916" y="11107"/>
                  <a:pt x="671" y="11462"/>
                  <a:pt x="95" y="11672"/>
                </a:cubicBezTo>
                <a:cubicBezTo>
                  <a:pt x="53" y="11683"/>
                  <a:pt x="27" y="11705"/>
                  <a:pt x="13" y="11721"/>
                </a:cubicBezTo>
                <a:cubicBezTo>
                  <a:pt x="-28" y="11759"/>
                  <a:pt x="12" y="11802"/>
                  <a:pt x="301" y="11797"/>
                </a:cubicBezTo>
                <a:cubicBezTo>
                  <a:pt x="740" y="11786"/>
                  <a:pt x="1289" y="11467"/>
                  <a:pt x="1399" y="11489"/>
                </a:cubicBezTo>
                <a:cubicBezTo>
                  <a:pt x="1481" y="11505"/>
                  <a:pt x="1451" y="11516"/>
                  <a:pt x="1437" y="11613"/>
                </a:cubicBezTo>
                <a:cubicBezTo>
                  <a:pt x="1355" y="11856"/>
                  <a:pt x="1080" y="12297"/>
                  <a:pt x="1025" y="12377"/>
                </a:cubicBezTo>
                <a:cubicBezTo>
                  <a:pt x="1012" y="12388"/>
                  <a:pt x="1013" y="12405"/>
                  <a:pt x="1000" y="12416"/>
                </a:cubicBezTo>
                <a:lnTo>
                  <a:pt x="905" y="12561"/>
                </a:lnTo>
                <a:cubicBezTo>
                  <a:pt x="878" y="12604"/>
                  <a:pt x="916" y="12654"/>
                  <a:pt x="1012" y="12680"/>
                </a:cubicBezTo>
                <a:cubicBezTo>
                  <a:pt x="1054" y="12691"/>
                  <a:pt x="1096" y="12691"/>
                  <a:pt x="1137" y="12691"/>
                </a:cubicBezTo>
                <a:cubicBezTo>
                  <a:pt x="1247" y="12691"/>
                  <a:pt x="1358" y="12663"/>
                  <a:pt x="1386" y="12615"/>
                </a:cubicBezTo>
                <a:lnTo>
                  <a:pt x="1493" y="12458"/>
                </a:lnTo>
                <a:cubicBezTo>
                  <a:pt x="1548" y="12399"/>
                  <a:pt x="1629" y="12308"/>
                  <a:pt x="1712" y="12206"/>
                </a:cubicBezTo>
                <a:cubicBezTo>
                  <a:pt x="1794" y="12109"/>
                  <a:pt x="1891" y="11995"/>
                  <a:pt x="1973" y="11888"/>
                </a:cubicBezTo>
                <a:cubicBezTo>
                  <a:pt x="1987" y="11888"/>
                  <a:pt x="1990" y="11888"/>
                  <a:pt x="2003" y="11888"/>
                </a:cubicBezTo>
                <a:cubicBezTo>
                  <a:pt x="1893" y="12103"/>
                  <a:pt x="1726" y="12449"/>
                  <a:pt x="1630" y="12627"/>
                </a:cubicBezTo>
                <a:lnTo>
                  <a:pt x="1574" y="12717"/>
                </a:lnTo>
                <a:cubicBezTo>
                  <a:pt x="1561" y="12744"/>
                  <a:pt x="1577" y="12767"/>
                  <a:pt x="1604" y="12788"/>
                </a:cubicBezTo>
                <a:cubicBezTo>
                  <a:pt x="1618" y="12820"/>
                  <a:pt x="1660" y="12837"/>
                  <a:pt x="1729" y="12842"/>
                </a:cubicBezTo>
                <a:cubicBezTo>
                  <a:pt x="1839" y="12853"/>
                  <a:pt x="1905" y="12847"/>
                  <a:pt x="1973" y="12820"/>
                </a:cubicBezTo>
                <a:cubicBezTo>
                  <a:pt x="2028" y="12809"/>
                  <a:pt x="2057" y="12788"/>
                  <a:pt x="2085" y="12761"/>
                </a:cubicBezTo>
                <a:lnTo>
                  <a:pt x="2179" y="12610"/>
                </a:lnTo>
                <a:cubicBezTo>
                  <a:pt x="2303" y="12427"/>
                  <a:pt x="2480" y="12157"/>
                  <a:pt x="2604" y="11973"/>
                </a:cubicBezTo>
                <a:cubicBezTo>
                  <a:pt x="2617" y="11968"/>
                  <a:pt x="2634" y="11975"/>
                  <a:pt x="2634" y="11980"/>
                </a:cubicBezTo>
                <a:cubicBezTo>
                  <a:pt x="2620" y="12045"/>
                  <a:pt x="2605" y="12114"/>
                  <a:pt x="2578" y="12184"/>
                </a:cubicBezTo>
                <a:lnTo>
                  <a:pt x="2428" y="12642"/>
                </a:lnTo>
                <a:cubicBezTo>
                  <a:pt x="2414" y="12696"/>
                  <a:pt x="2496" y="12749"/>
                  <a:pt x="2634" y="12755"/>
                </a:cubicBezTo>
                <a:cubicBezTo>
                  <a:pt x="2647" y="12755"/>
                  <a:pt x="2659" y="12755"/>
                  <a:pt x="2672" y="12755"/>
                </a:cubicBezTo>
                <a:cubicBezTo>
                  <a:pt x="2796" y="12755"/>
                  <a:pt x="2907" y="12717"/>
                  <a:pt x="2921" y="12669"/>
                </a:cubicBezTo>
                <a:lnTo>
                  <a:pt x="3003" y="12438"/>
                </a:lnTo>
                <a:cubicBezTo>
                  <a:pt x="3085" y="12282"/>
                  <a:pt x="3208" y="12066"/>
                  <a:pt x="3290" y="11904"/>
                </a:cubicBezTo>
                <a:cubicBezTo>
                  <a:pt x="3304" y="11894"/>
                  <a:pt x="3333" y="11899"/>
                  <a:pt x="3333" y="11909"/>
                </a:cubicBezTo>
                <a:cubicBezTo>
                  <a:pt x="3319" y="12006"/>
                  <a:pt x="3321" y="12115"/>
                  <a:pt x="3307" y="12223"/>
                </a:cubicBezTo>
                <a:cubicBezTo>
                  <a:pt x="3307" y="12239"/>
                  <a:pt x="3304" y="12260"/>
                  <a:pt x="3290" y="12276"/>
                </a:cubicBezTo>
                <a:lnTo>
                  <a:pt x="3264" y="12399"/>
                </a:lnTo>
                <a:cubicBezTo>
                  <a:pt x="3250" y="12442"/>
                  <a:pt x="3347" y="12487"/>
                  <a:pt x="3457" y="12492"/>
                </a:cubicBezTo>
                <a:cubicBezTo>
                  <a:pt x="3457" y="12492"/>
                  <a:pt x="3470" y="12492"/>
                  <a:pt x="3470" y="12492"/>
                </a:cubicBezTo>
                <a:cubicBezTo>
                  <a:pt x="3580" y="12492"/>
                  <a:pt x="3676" y="12459"/>
                  <a:pt x="3676" y="12416"/>
                </a:cubicBezTo>
                <a:lnTo>
                  <a:pt x="3702" y="12313"/>
                </a:lnTo>
                <a:cubicBezTo>
                  <a:pt x="3702" y="12303"/>
                  <a:pt x="3719" y="12292"/>
                  <a:pt x="3719" y="12281"/>
                </a:cubicBezTo>
                <a:cubicBezTo>
                  <a:pt x="3829" y="11748"/>
                  <a:pt x="3895" y="11834"/>
                  <a:pt x="3963" y="11591"/>
                </a:cubicBezTo>
                <a:cubicBezTo>
                  <a:pt x="4032" y="11317"/>
                  <a:pt x="4128" y="11097"/>
                  <a:pt x="4032" y="10822"/>
                </a:cubicBezTo>
                <a:cubicBezTo>
                  <a:pt x="4032" y="10806"/>
                  <a:pt x="4018" y="10789"/>
                  <a:pt x="4032" y="10773"/>
                </a:cubicBezTo>
                <a:cubicBezTo>
                  <a:pt x="4073" y="10622"/>
                  <a:pt x="4293" y="10422"/>
                  <a:pt x="4581" y="10034"/>
                </a:cubicBezTo>
                <a:cubicBezTo>
                  <a:pt x="5377" y="8919"/>
                  <a:pt x="5610" y="8640"/>
                  <a:pt x="6091" y="7348"/>
                </a:cubicBezTo>
                <a:lnTo>
                  <a:pt x="6327" y="6748"/>
                </a:lnTo>
                <a:cubicBezTo>
                  <a:pt x="6340" y="6716"/>
                  <a:pt x="6463" y="6716"/>
                  <a:pt x="6477" y="6748"/>
                </a:cubicBezTo>
                <a:cubicBezTo>
                  <a:pt x="6490" y="6808"/>
                  <a:pt x="6501" y="6868"/>
                  <a:pt x="6515" y="6922"/>
                </a:cubicBezTo>
                <a:cubicBezTo>
                  <a:pt x="6803" y="7929"/>
                  <a:pt x="6447" y="8661"/>
                  <a:pt x="6447" y="8661"/>
                </a:cubicBezTo>
                <a:cubicBezTo>
                  <a:pt x="5966" y="9975"/>
                  <a:pt x="5760" y="10762"/>
                  <a:pt x="6035" y="12238"/>
                </a:cubicBezTo>
                <a:cubicBezTo>
                  <a:pt x="6117" y="12690"/>
                  <a:pt x="6297" y="13246"/>
                  <a:pt x="6421" y="13655"/>
                </a:cubicBezTo>
                <a:cubicBezTo>
                  <a:pt x="6503" y="13914"/>
                  <a:pt x="6544" y="14172"/>
                  <a:pt x="6558" y="14436"/>
                </a:cubicBezTo>
                <a:cubicBezTo>
                  <a:pt x="6599" y="16758"/>
                  <a:pt x="6968" y="17237"/>
                  <a:pt x="7819" y="19607"/>
                </a:cubicBezTo>
                <a:cubicBezTo>
                  <a:pt x="7956" y="19984"/>
                  <a:pt x="7809" y="20189"/>
                  <a:pt x="7699" y="20313"/>
                </a:cubicBezTo>
                <a:cubicBezTo>
                  <a:pt x="7589" y="20436"/>
                  <a:pt x="6517" y="20958"/>
                  <a:pt x="6215" y="21104"/>
                </a:cubicBezTo>
                <a:cubicBezTo>
                  <a:pt x="6037" y="21190"/>
                  <a:pt x="5500" y="21336"/>
                  <a:pt x="5898" y="21417"/>
                </a:cubicBezTo>
                <a:cubicBezTo>
                  <a:pt x="6776" y="21600"/>
                  <a:pt x="8203" y="21595"/>
                  <a:pt x="9123" y="21245"/>
                </a:cubicBezTo>
                <a:cubicBezTo>
                  <a:pt x="9356" y="21154"/>
                  <a:pt x="9331" y="21002"/>
                  <a:pt x="9496" y="20900"/>
                </a:cubicBezTo>
                <a:cubicBezTo>
                  <a:pt x="9661" y="20803"/>
                  <a:pt x="9837" y="20764"/>
                  <a:pt x="10015" y="20619"/>
                </a:cubicBezTo>
                <a:cubicBezTo>
                  <a:pt x="10207" y="20474"/>
                  <a:pt x="9920" y="20108"/>
                  <a:pt x="9865" y="19580"/>
                </a:cubicBezTo>
                <a:cubicBezTo>
                  <a:pt x="9837" y="19349"/>
                  <a:pt x="9894" y="18583"/>
                  <a:pt x="9976" y="17867"/>
                </a:cubicBezTo>
                <a:cubicBezTo>
                  <a:pt x="10141" y="16466"/>
                  <a:pt x="10512" y="16407"/>
                  <a:pt x="10320" y="14554"/>
                </a:cubicBezTo>
                <a:cubicBezTo>
                  <a:pt x="10320" y="14554"/>
                  <a:pt x="10416" y="14059"/>
                  <a:pt x="10513" y="13386"/>
                </a:cubicBezTo>
                <a:cubicBezTo>
                  <a:pt x="10567" y="12998"/>
                  <a:pt x="10663" y="12325"/>
                  <a:pt x="10718" y="11904"/>
                </a:cubicBezTo>
                <a:cubicBezTo>
                  <a:pt x="10718" y="11883"/>
                  <a:pt x="10800" y="11883"/>
                  <a:pt x="10800" y="11904"/>
                </a:cubicBezTo>
                <a:cubicBezTo>
                  <a:pt x="10869" y="12325"/>
                  <a:pt x="10951" y="12998"/>
                  <a:pt x="11006" y="13386"/>
                </a:cubicBezTo>
                <a:cubicBezTo>
                  <a:pt x="11102" y="14054"/>
                  <a:pt x="11199" y="14554"/>
                  <a:pt x="11199" y="14554"/>
                </a:cubicBezTo>
                <a:cubicBezTo>
                  <a:pt x="11007" y="16407"/>
                  <a:pt x="11377" y="16461"/>
                  <a:pt x="11542" y="17867"/>
                </a:cubicBezTo>
                <a:cubicBezTo>
                  <a:pt x="11624" y="18583"/>
                  <a:pt x="11677" y="19349"/>
                  <a:pt x="11649" y="19580"/>
                </a:cubicBezTo>
                <a:cubicBezTo>
                  <a:pt x="11594" y="20114"/>
                  <a:pt x="11307" y="20474"/>
                  <a:pt x="11499" y="20619"/>
                </a:cubicBezTo>
                <a:cubicBezTo>
                  <a:pt x="11677" y="20759"/>
                  <a:pt x="11858" y="20798"/>
                  <a:pt x="12022" y="20900"/>
                </a:cubicBezTo>
                <a:cubicBezTo>
                  <a:pt x="12187" y="20997"/>
                  <a:pt x="12158" y="21154"/>
                  <a:pt x="12391" y="21245"/>
                </a:cubicBezTo>
                <a:cubicBezTo>
                  <a:pt x="13311" y="21595"/>
                  <a:pt x="14738" y="21600"/>
                  <a:pt x="15616" y="21417"/>
                </a:cubicBezTo>
                <a:cubicBezTo>
                  <a:pt x="16014" y="21331"/>
                  <a:pt x="15491" y="21190"/>
                  <a:pt x="15299" y="21104"/>
                </a:cubicBezTo>
                <a:cubicBezTo>
                  <a:pt x="14997" y="20953"/>
                  <a:pt x="13915" y="20436"/>
                  <a:pt x="13819" y="20313"/>
                </a:cubicBezTo>
                <a:cubicBezTo>
                  <a:pt x="13710" y="20189"/>
                  <a:pt x="13558" y="19984"/>
                  <a:pt x="13695" y="19607"/>
                </a:cubicBezTo>
                <a:cubicBezTo>
                  <a:pt x="14560" y="17237"/>
                  <a:pt x="14928" y="16758"/>
                  <a:pt x="14956" y="14436"/>
                </a:cubicBezTo>
                <a:cubicBezTo>
                  <a:pt x="14956" y="14178"/>
                  <a:pt x="15011" y="13919"/>
                  <a:pt x="15093" y="13660"/>
                </a:cubicBezTo>
                <a:cubicBezTo>
                  <a:pt x="15230" y="13251"/>
                  <a:pt x="15411" y="12690"/>
                  <a:pt x="15479" y="12243"/>
                </a:cubicBezTo>
                <a:cubicBezTo>
                  <a:pt x="15712" y="10729"/>
                  <a:pt x="15548" y="9982"/>
                  <a:pt x="15067" y="8667"/>
                </a:cubicBezTo>
                <a:cubicBezTo>
                  <a:pt x="15067" y="8667"/>
                  <a:pt x="14724" y="7934"/>
                  <a:pt x="14999" y="6927"/>
                </a:cubicBezTo>
                <a:cubicBezTo>
                  <a:pt x="15012" y="6873"/>
                  <a:pt x="15028" y="6814"/>
                  <a:pt x="15042" y="6755"/>
                </a:cubicBezTo>
                <a:cubicBezTo>
                  <a:pt x="15055" y="6723"/>
                  <a:pt x="15178" y="6717"/>
                  <a:pt x="15192" y="6755"/>
                </a:cubicBezTo>
                <a:lnTo>
                  <a:pt x="15423" y="7353"/>
                </a:lnTo>
                <a:cubicBezTo>
                  <a:pt x="15904" y="8646"/>
                  <a:pt x="16137" y="8926"/>
                  <a:pt x="16933" y="10041"/>
                </a:cubicBezTo>
                <a:cubicBezTo>
                  <a:pt x="17221" y="10434"/>
                  <a:pt x="17441" y="10633"/>
                  <a:pt x="17482" y="10778"/>
                </a:cubicBezTo>
                <a:cubicBezTo>
                  <a:pt x="17482" y="10794"/>
                  <a:pt x="17482" y="10811"/>
                  <a:pt x="17482" y="10827"/>
                </a:cubicBezTo>
                <a:cubicBezTo>
                  <a:pt x="17386" y="11102"/>
                  <a:pt x="17468" y="11327"/>
                  <a:pt x="17551" y="11596"/>
                </a:cubicBezTo>
                <a:cubicBezTo>
                  <a:pt x="17619" y="11839"/>
                  <a:pt x="17690" y="11753"/>
                  <a:pt x="17799" y="12287"/>
                </a:cubicBezTo>
                <a:cubicBezTo>
                  <a:pt x="17799" y="12297"/>
                  <a:pt x="17799" y="12308"/>
                  <a:pt x="17812" y="12319"/>
                </a:cubicBezTo>
                <a:lnTo>
                  <a:pt x="17838" y="12421"/>
                </a:lnTo>
                <a:cubicBezTo>
                  <a:pt x="17852" y="12464"/>
                  <a:pt x="17934" y="12497"/>
                  <a:pt x="18044" y="12497"/>
                </a:cubicBezTo>
                <a:cubicBezTo>
                  <a:pt x="18044" y="12497"/>
                  <a:pt x="18061" y="12497"/>
                  <a:pt x="18061" y="12497"/>
                </a:cubicBezTo>
                <a:cubicBezTo>
                  <a:pt x="18171" y="12492"/>
                  <a:pt x="18263" y="12453"/>
                  <a:pt x="18250" y="12404"/>
                </a:cubicBezTo>
                <a:lnTo>
                  <a:pt x="18224" y="12281"/>
                </a:lnTo>
                <a:cubicBezTo>
                  <a:pt x="18224" y="12265"/>
                  <a:pt x="18225" y="12244"/>
                  <a:pt x="18211" y="12228"/>
                </a:cubicBezTo>
                <a:cubicBezTo>
                  <a:pt x="18197" y="12120"/>
                  <a:pt x="18195" y="12011"/>
                  <a:pt x="18181" y="11915"/>
                </a:cubicBezTo>
                <a:cubicBezTo>
                  <a:pt x="18181" y="11904"/>
                  <a:pt x="18210" y="11904"/>
                  <a:pt x="18224" y="11909"/>
                </a:cubicBezTo>
                <a:cubicBezTo>
                  <a:pt x="18306" y="12071"/>
                  <a:pt x="18429" y="12292"/>
                  <a:pt x="18511" y="12443"/>
                </a:cubicBezTo>
                <a:lnTo>
                  <a:pt x="18593" y="12674"/>
                </a:lnTo>
                <a:cubicBezTo>
                  <a:pt x="18607" y="12722"/>
                  <a:pt x="18718" y="12761"/>
                  <a:pt x="18842" y="12761"/>
                </a:cubicBezTo>
                <a:cubicBezTo>
                  <a:pt x="18855" y="12761"/>
                  <a:pt x="18871" y="12761"/>
                  <a:pt x="18885" y="12761"/>
                </a:cubicBezTo>
                <a:cubicBezTo>
                  <a:pt x="19022" y="12750"/>
                  <a:pt x="19104" y="12701"/>
                  <a:pt x="19090" y="12647"/>
                </a:cubicBezTo>
                <a:lnTo>
                  <a:pt x="18936" y="12189"/>
                </a:lnTo>
                <a:cubicBezTo>
                  <a:pt x="18922" y="12119"/>
                  <a:pt x="18912" y="12044"/>
                  <a:pt x="18885" y="11985"/>
                </a:cubicBezTo>
                <a:cubicBezTo>
                  <a:pt x="18885" y="11980"/>
                  <a:pt x="18897" y="11980"/>
                  <a:pt x="18910" y="11980"/>
                </a:cubicBezTo>
                <a:cubicBezTo>
                  <a:pt x="19034" y="12163"/>
                  <a:pt x="19198" y="12432"/>
                  <a:pt x="19335" y="12615"/>
                </a:cubicBezTo>
                <a:lnTo>
                  <a:pt x="19434" y="12766"/>
                </a:lnTo>
                <a:cubicBezTo>
                  <a:pt x="19447" y="12793"/>
                  <a:pt x="19486" y="12809"/>
                  <a:pt x="19541" y="12825"/>
                </a:cubicBezTo>
                <a:cubicBezTo>
                  <a:pt x="19596" y="12852"/>
                  <a:pt x="19680" y="12858"/>
                  <a:pt x="19790" y="12847"/>
                </a:cubicBezTo>
                <a:cubicBezTo>
                  <a:pt x="19858" y="12842"/>
                  <a:pt x="19900" y="12820"/>
                  <a:pt x="19914" y="12793"/>
                </a:cubicBezTo>
                <a:cubicBezTo>
                  <a:pt x="19941" y="12772"/>
                  <a:pt x="19953" y="12744"/>
                  <a:pt x="19940" y="12723"/>
                </a:cubicBezTo>
                <a:lnTo>
                  <a:pt x="19884" y="12632"/>
                </a:lnTo>
                <a:cubicBezTo>
                  <a:pt x="19788" y="12459"/>
                  <a:pt x="19625" y="12108"/>
                  <a:pt x="19515" y="11893"/>
                </a:cubicBezTo>
                <a:cubicBezTo>
                  <a:pt x="19529" y="11893"/>
                  <a:pt x="19527" y="11893"/>
                  <a:pt x="19541" y="11893"/>
                </a:cubicBezTo>
                <a:cubicBezTo>
                  <a:pt x="19623" y="12000"/>
                  <a:pt x="19720" y="12108"/>
                  <a:pt x="19802" y="12211"/>
                </a:cubicBezTo>
                <a:cubicBezTo>
                  <a:pt x="19885" y="12313"/>
                  <a:pt x="19966" y="12406"/>
                  <a:pt x="20021" y="12465"/>
                </a:cubicBezTo>
                <a:lnTo>
                  <a:pt x="20133" y="12620"/>
                </a:lnTo>
                <a:cubicBezTo>
                  <a:pt x="20160" y="12663"/>
                  <a:pt x="20267" y="12696"/>
                  <a:pt x="20377" y="12696"/>
                </a:cubicBezTo>
                <a:cubicBezTo>
                  <a:pt x="20418" y="12696"/>
                  <a:pt x="20460" y="12691"/>
                  <a:pt x="20501" y="12685"/>
                </a:cubicBezTo>
                <a:cubicBezTo>
                  <a:pt x="20598" y="12664"/>
                  <a:pt x="20654" y="12614"/>
                  <a:pt x="20613" y="12566"/>
                </a:cubicBezTo>
                <a:lnTo>
                  <a:pt x="20514" y="12421"/>
                </a:lnTo>
                <a:cubicBezTo>
                  <a:pt x="20501" y="12410"/>
                  <a:pt x="20502" y="12395"/>
                  <a:pt x="20489" y="12384"/>
                </a:cubicBezTo>
                <a:cubicBezTo>
                  <a:pt x="20434" y="12303"/>
                  <a:pt x="20159" y="11861"/>
                  <a:pt x="20077" y="11618"/>
                </a:cubicBezTo>
                <a:cubicBezTo>
                  <a:pt x="20063" y="11521"/>
                  <a:pt x="20037" y="11512"/>
                  <a:pt x="20120" y="11495"/>
                </a:cubicBezTo>
                <a:cubicBezTo>
                  <a:pt x="20230" y="11468"/>
                  <a:pt x="20792" y="11791"/>
                  <a:pt x="21218" y="11802"/>
                </a:cubicBezTo>
                <a:cubicBezTo>
                  <a:pt x="21533" y="11802"/>
                  <a:pt x="21572" y="11759"/>
                  <a:pt x="21531" y="11721"/>
                </a:cubicBezTo>
                <a:cubicBezTo>
                  <a:pt x="21517" y="11705"/>
                  <a:pt x="21491" y="11683"/>
                  <a:pt x="21449" y="11672"/>
                </a:cubicBezTo>
                <a:cubicBezTo>
                  <a:pt x="20873" y="11462"/>
                  <a:pt x="20628" y="11107"/>
                  <a:pt x="20051" y="10913"/>
                </a:cubicBezTo>
                <a:cubicBezTo>
                  <a:pt x="19667" y="10784"/>
                  <a:pt x="19239" y="10693"/>
                  <a:pt x="19060" y="10391"/>
                </a:cubicBezTo>
                <a:cubicBezTo>
                  <a:pt x="19060" y="10391"/>
                  <a:pt x="18993" y="10278"/>
                  <a:pt x="18979" y="10208"/>
                </a:cubicBezTo>
                <a:cubicBezTo>
                  <a:pt x="18800" y="9534"/>
                  <a:pt x="18580" y="9173"/>
                  <a:pt x="18374" y="8279"/>
                </a:cubicBezTo>
                <a:cubicBezTo>
                  <a:pt x="18278" y="7880"/>
                  <a:pt x="17935" y="7331"/>
                  <a:pt x="17757" y="7067"/>
                </a:cubicBezTo>
                <a:cubicBezTo>
                  <a:pt x="17674" y="6943"/>
                  <a:pt x="17608" y="6813"/>
                  <a:pt x="17581" y="6690"/>
                </a:cubicBezTo>
                <a:cubicBezTo>
                  <a:pt x="17361" y="5968"/>
                  <a:pt x="17334" y="5160"/>
                  <a:pt x="17238" y="4799"/>
                </a:cubicBezTo>
                <a:cubicBezTo>
                  <a:pt x="17045" y="3991"/>
                  <a:pt x="16274" y="3662"/>
                  <a:pt x="13914" y="3511"/>
                </a:cubicBezTo>
                <a:cubicBezTo>
                  <a:pt x="13914" y="3511"/>
                  <a:pt x="13601" y="3485"/>
                  <a:pt x="13395" y="3442"/>
                </a:cubicBezTo>
                <a:cubicBezTo>
                  <a:pt x="12846" y="3329"/>
                  <a:pt x="12392" y="3037"/>
                  <a:pt x="12378" y="2789"/>
                </a:cubicBezTo>
                <a:lnTo>
                  <a:pt x="12378" y="2601"/>
                </a:lnTo>
                <a:cubicBezTo>
                  <a:pt x="12763" y="2428"/>
                  <a:pt x="12897" y="2316"/>
                  <a:pt x="13034" y="1917"/>
                </a:cubicBezTo>
                <a:cubicBezTo>
                  <a:pt x="13089" y="1923"/>
                  <a:pt x="13228" y="1934"/>
                  <a:pt x="13283" y="1885"/>
                </a:cubicBezTo>
                <a:cubicBezTo>
                  <a:pt x="13585" y="1654"/>
                  <a:pt x="13903" y="1260"/>
                  <a:pt x="13463" y="1249"/>
                </a:cubicBezTo>
                <a:cubicBezTo>
                  <a:pt x="13367" y="1249"/>
                  <a:pt x="13283" y="1249"/>
                  <a:pt x="13215" y="1249"/>
                </a:cubicBezTo>
                <a:cubicBezTo>
                  <a:pt x="13256" y="1023"/>
                  <a:pt x="13257" y="812"/>
                  <a:pt x="13120" y="635"/>
                </a:cubicBezTo>
                <a:cubicBezTo>
                  <a:pt x="12846" y="263"/>
                  <a:pt x="12105" y="0"/>
                  <a:pt x="10787" y="0"/>
                </a:cubicBezTo>
                <a:cubicBezTo>
                  <a:pt x="10787" y="0"/>
                  <a:pt x="10770" y="0"/>
                  <a:pt x="10770" y="0"/>
                </a:cubicBezTo>
                <a:cubicBezTo>
                  <a:pt x="10770" y="0"/>
                  <a:pt x="10757" y="0"/>
                  <a:pt x="10757" y="0"/>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08" name="What do we want people to know about us as a result of the campaign?"/>
          <p:cNvSpPr/>
          <p:nvPr/>
        </p:nvSpPr>
        <p:spPr>
          <a:xfrm>
            <a:off x="949019" y="2422489"/>
            <a:ext cx="6534762" cy="1748135"/>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2900">
                <a:solidFill>
                  <a:srgbClr val="FFFFFF"/>
                </a:solidFill>
                <a:latin typeface="BrownStd-Bold"/>
                <a:ea typeface="BrownStd-Bold"/>
                <a:cs typeface="BrownStd-Bold"/>
                <a:sym typeface="BrownStd-Bold"/>
              </a:defRPr>
            </a:lvl1pPr>
          </a:lstStyle>
          <a:p>
            <a:r>
              <a:t>What do we want people to know about us as a result of the campaign?</a:t>
            </a:r>
          </a:p>
        </p:txBody>
      </p:sp>
      <p:sp>
        <p:nvSpPr>
          <p:cNvPr id="809" name="Text"/>
          <p:cNvSpPr txBox="1"/>
          <p:nvPr/>
        </p:nvSpPr>
        <p:spPr>
          <a:xfrm>
            <a:off x="949019" y="42392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810" name="What do we want people to do as a result of the campaign"/>
          <p:cNvSpPr/>
          <p:nvPr/>
        </p:nvSpPr>
        <p:spPr>
          <a:xfrm>
            <a:off x="949019" y="79472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2900">
                <a:solidFill>
                  <a:srgbClr val="FFFFFF"/>
                </a:solidFill>
                <a:latin typeface="BrownStd-Bold"/>
                <a:ea typeface="BrownStd-Bold"/>
                <a:cs typeface="BrownStd-Bold"/>
                <a:sym typeface="BrownStd-Bold"/>
              </a:defRPr>
            </a:lvl1pPr>
          </a:lstStyle>
          <a:p>
            <a:r>
              <a:t>What do we want people to do as a result of the campaign</a:t>
            </a:r>
          </a:p>
        </p:txBody>
      </p:sp>
      <p:sp>
        <p:nvSpPr>
          <p:cNvPr id="811" name="Text"/>
          <p:cNvSpPr txBox="1"/>
          <p:nvPr/>
        </p:nvSpPr>
        <p:spPr>
          <a:xfrm>
            <a:off x="949019" y="92938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812" name="What do we want people to feel about us as a result of the campaign"/>
          <p:cNvSpPr/>
          <p:nvPr/>
        </p:nvSpPr>
        <p:spPr>
          <a:xfrm>
            <a:off x="12119121" y="4293842"/>
            <a:ext cx="6534762" cy="186352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2900">
                <a:solidFill>
                  <a:srgbClr val="FFFFFF"/>
                </a:solidFill>
                <a:latin typeface="BrownStd-Bold"/>
                <a:ea typeface="BrownStd-Bold"/>
                <a:cs typeface="BrownStd-Bold"/>
                <a:sym typeface="BrownStd-Bold"/>
              </a:defRPr>
            </a:lvl1pPr>
          </a:lstStyle>
          <a:p>
            <a:r>
              <a:t>What do we want people to feel about us as a result of the campaign</a:t>
            </a:r>
          </a:p>
        </p:txBody>
      </p:sp>
      <p:sp>
        <p:nvSpPr>
          <p:cNvPr id="813" name="Text"/>
          <p:cNvSpPr txBox="1"/>
          <p:nvPr/>
        </p:nvSpPr>
        <p:spPr>
          <a:xfrm>
            <a:off x="12119121" y="6225956"/>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814" name="Why do this……"/>
          <p:cNvSpPr/>
          <p:nvPr/>
        </p:nvSpPr>
        <p:spPr>
          <a:xfrm>
            <a:off x="18976909" y="7447973"/>
            <a:ext cx="4967652" cy="512246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t>Why do this…</a:t>
            </a:r>
            <a:endParaRPr>
              <a:latin typeface="+mj-lt"/>
              <a:ea typeface="+mj-ea"/>
              <a:cs typeface="+mj-cs"/>
              <a:sym typeface="BrownStd-Regular"/>
            </a:endParaRP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a:latin typeface="+mj-lt"/>
                <a:ea typeface="+mj-ea"/>
                <a:cs typeface="+mj-cs"/>
                <a:sym typeface="BrownStd-Regular"/>
              </a:rPr>
              <a:t>Following the Head, Hand Heart exercise can help you make sure your campaign messaging is shaped around your audience</a:t>
            </a:r>
          </a:p>
        </p:txBody>
      </p:sp>
      <p:sp>
        <p:nvSpPr>
          <p:cNvPr id="815" name="Brain"/>
          <p:cNvSpPr/>
          <p:nvPr/>
        </p:nvSpPr>
        <p:spPr>
          <a:xfrm>
            <a:off x="5694410" y="4452608"/>
            <a:ext cx="1412779" cy="1083901"/>
          </a:xfrm>
          <a:custGeom>
            <a:avLst/>
            <a:gdLst/>
            <a:ahLst/>
            <a:cxnLst>
              <a:cxn ang="0">
                <a:pos x="wd2" y="hd2"/>
              </a:cxn>
              <a:cxn ang="5400000">
                <a:pos x="wd2" y="hd2"/>
              </a:cxn>
              <a:cxn ang="10800000">
                <a:pos x="wd2" y="hd2"/>
              </a:cxn>
              <a:cxn ang="16200000">
                <a:pos x="wd2" y="hd2"/>
              </a:cxn>
            </a:cxnLst>
            <a:rect l="0" t="0" r="r" b="b"/>
            <a:pathLst>
              <a:path w="20765" h="21427" extrusionOk="0">
                <a:moveTo>
                  <a:pt x="7654" y="1"/>
                </a:moveTo>
                <a:cubicBezTo>
                  <a:pt x="6294" y="20"/>
                  <a:pt x="4753" y="903"/>
                  <a:pt x="4110" y="2532"/>
                </a:cubicBezTo>
                <a:cubicBezTo>
                  <a:pt x="4110" y="2532"/>
                  <a:pt x="4104" y="2532"/>
                  <a:pt x="4104" y="2532"/>
                </a:cubicBezTo>
                <a:cubicBezTo>
                  <a:pt x="3722" y="3624"/>
                  <a:pt x="3929" y="4445"/>
                  <a:pt x="3945" y="4495"/>
                </a:cubicBezTo>
                <a:cubicBezTo>
                  <a:pt x="3976" y="4602"/>
                  <a:pt x="3935" y="4724"/>
                  <a:pt x="3855" y="4767"/>
                </a:cubicBezTo>
                <a:cubicBezTo>
                  <a:pt x="3839" y="4774"/>
                  <a:pt x="3828" y="4781"/>
                  <a:pt x="3812" y="4781"/>
                </a:cubicBezTo>
                <a:cubicBezTo>
                  <a:pt x="3743" y="4788"/>
                  <a:pt x="3679" y="4730"/>
                  <a:pt x="3653" y="4644"/>
                </a:cubicBezTo>
                <a:cubicBezTo>
                  <a:pt x="3642" y="4595"/>
                  <a:pt x="3430" y="3790"/>
                  <a:pt x="3722" y="2691"/>
                </a:cubicBezTo>
                <a:cubicBezTo>
                  <a:pt x="3754" y="2562"/>
                  <a:pt x="3690" y="2425"/>
                  <a:pt x="3590" y="2425"/>
                </a:cubicBezTo>
                <a:cubicBezTo>
                  <a:pt x="1950" y="2425"/>
                  <a:pt x="273" y="5524"/>
                  <a:pt x="347" y="7372"/>
                </a:cubicBezTo>
                <a:cubicBezTo>
                  <a:pt x="353" y="7515"/>
                  <a:pt x="475" y="7579"/>
                  <a:pt x="555" y="7493"/>
                </a:cubicBezTo>
                <a:cubicBezTo>
                  <a:pt x="778" y="7236"/>
                  <a:pt x="1021" y="7029"/>
                  <a:pt x="1281" y="6886"/>
                </a:cubicBezTo>
                <a:cubicBezTo>
                  <a:pt x="1350" y="6850"/>
                  <a:pt x="1429" y="6879"/>
                  <a:pt x="1472" y="6964"/>
                </a:cubicBezTo>
                <a:cubicBezTo>
                  <a:pt x="1530" y="7078"/>
                  <a:pt x="1487" y="7236"/>
                  <a:pt x="1397" y="7279"/>
                </a:cubicBezTo>
                <a:cubicBezTo>
                  <a:pt x="1036" y="7471"/>
                  <a:pt x="750" y="7772"/>
                  <a:pt x="516" y="8129"/>
                </a:cubicBezTo>
                <a:cubicBezTo>
                  <a:pt x="-529" y="10034"/>
                  <a:pt x="140" y="12853"/>
                  <a:pt x="1392" y="14423"/>
                </a:cubicBezTo>
                <a:cubicBezTo>
                  <a:pt x="1610" y="14680"/>
                  <a:pt x="1833" y="14902"/>
                  <a:pt x="2056" y="15088"/>
                </a:cubicBezTo>
                <a:cubicBezTo>
                  <a:pt x="2156" y="15166"/>
                  <a:pt x="2358" y="15310"/>
                  <a:pt x="2352" y="15324"/>
                </a:cubicBezTo>
                <a:cubicBezTo>
                  <a:pt x="3759" y="16381"/>
                  <a:pt x="5347" y="16295"/>
                  <a:pt x="5973" y="16216"/>
                </a:cubicBezTo>
                <a:cubicBezTo>
                  <a:pt x="6105" y="16202"/>
                  <a:pt x="6238" y="16244"/>
                  <a:pt x="6344" y="16344"/>
                </a:cubicBezTo>
                <a:cubicBezTo>
                  <a:pt x="6567" y="16543"/>
                  <a:pt x="8073" y="17950"/>
                  <a:pt x="10605" y="17872"/>
                </a:cubicBezTo>
                <a:cubicBezTo>
                  <a:pt x="11231" y="17850"/>
                  <a:pt x="12001" y="17751"/>
                  <a:pt x="12824" y="17401"/>
                </a:cubicBezTo>
                <a:cubicBezTo>
                  <a:pt x="13912" y="16937"/>
                  <a:pt x="14755" y="15760"/>
                  <a:pt x="14686" y="14325"/>
                </a:cubicBezTo>
                <a:cubicBezTo>
                  <a:pt x="14506" y="12369"/>
                  <a:pt x="13817" y="11205"/>
                  <a:pt x="12469" y="10377"/>
                </a:cubicBezTo>
                <a:cubicBezTo>
                  <a:pt x="11806" y="9970"/>
                  <a:pt x="11046" y="9898"/>
                  <a:pt x="10467" y="9926"/>
                </a:cubicBezTo>
                <a:cubicBezTo>
                  <a:pt x="10122" y="9948"/>
                  <a:pt x="9815" y="9999"/>
                  <a:pt x="9550" y="10056"/>
                </a:cubicBezTo>
                <a:lnTo>
                  <a:pt x="9512" y="10069"/>
                </a:lnTo>
                <a:cubicBezTo>
                  <a:pt x="8599" y="10283"/>
                  <a:pt x="8137" y="10662"/>
                  <a:pt x="8132" y="10669"/>
                </a:cubicBezTo>
                <a:cubicBezTo>
                  <a:pt x="8111" y="10691"/>
                  <a:pt x="8085" y="10698"/>
                  <a:pt x="8064" y="10698"/>
                </a:cubicBezTo>
                <a:cubicBezTo>
                  <a:pt x="8006" y="10705"/>
                  <a:pt x="7952" y="10669"/>
                  <a:pt x="7920" y="10598"/>
                </a:cubicBezTo>
                <a:cubicBezTo>
                  <a:pt x="7872" y="10498"/>
                  <a:pt x="7899" y="10370"/>
                  <a:pt x="7968" y="10306"/>
                </a:cubicBezTo>
                <a:cubicBezTo>
                  <a:pt x="7989" y="10291"/>
                  <a:pt x="8266" y="10062"/>
                  <a:pt x="8807" y="9848"/>
                </a:cubicBezTo>
                <a:cubicBezTo>
                  <a:pt x="8903" y="9813"/>
                  <a:pt x="8918" y="9641"/>
                  <a:pt x="8839" y="9570"/>
                </a:cubicBezTo>
                <a:cubicBezTo>
                  <a:pt x="8313" y="9098"/>
                  <a:pt x="7617" y="8270"/>
                  <a:pt x="7416" y="7071"/>
                </a:cubicBezTo>
                <a:cubicBezTo>
                  <a:pt x="7394" y="6957"/>
                  <a:pt x="7448" y="6843"/>
                  <a:pt x="7533" y="6821"/>
                </a:cubicBezTo>
                <a:cubicBezTo>
                  <a:pt x="7618" y="6793"/>
                  <a:pt x="7698" y="6865"/>
                  <a:pt x="7719" y="6987"/>
                </a:cubicBezTo>
                <a:cubicBezTo>
                  <a:pt x="7942" y="8321"/>
                  <a:pt x="8912" y="9179"/>
                  <a:pt x="9358" y="9507"/>
                </a:cubicBezTo>
                <a:cubicBezTo>
                  <a:pt x="9469" y="9586"/>
                  <a:pt x="9597" y="9620"/>
                  <a:pt x="9719" y="9592"/>
                </a:cubicBezTo>
                <a:cubicBezTo>
                  <a:pt x="10234" y="9492"/>
                  <a:pt x="11518" y="9334"/>
                  <a:pt x="12595" y="9998"/>
                </a:cubicBezTo>
                <a:cubicBezTo>
                  <a:pt x="12998" y="10240"/>
                  <a:pt x="13345" y="10521"/>
                  <a:pt x="13636" y="10828"/>
                </a:cubicBezTo>
                <a:cubicBezTo>
                  <a:pt x="13743" y="10942"/>
                  <a:pt x="13897" y="10948"/>
                  <a:pt x="14008" y="10841"/>
                </a:cubicBezTo>
                <a:cubicBezTo>
                  <a:pt x="14640" y="10241"/>
                  <a:pt x="15270" y="10013"/>
                  <a:pt x="15902" y="10156"/>
                </a:cubicBezTo>
                <a:cubicBezTo>
                  <a:pt x="16756" y="10356"/>
                  <a:pt x="17361" y="11205"/>
                  <a:pt x="17584" y="11691"/>
                </a:cubicBezTo>
                <a:cubicBezTo>
                  <a:pt x="17626" y="11784"/>
                  <a:pt x="17616" y="11912"/>
                  <a:pt x="17552" y="11983"/>
                </a:cubicBezTo>
                <a:cubicBezTo>
                  <a:pt x="17526" y="12011"/>
                  <a:pt x="17499" y="12025"/>
                  <a:pt x="17468" y="12025"/>
                </a:cubicBezTo>
                <a:cubicBezTo>
                  <a:pt x="17414" y="12032"/>
                  <a:pt x="17357" y="11996"/>
                  <a:pt x="17325" y="11925"/>
                </a:cubicBezTo>
                <a:cubicBezTo>
                  <a:pt x="17144" y="11532"/>
                  <a:pt x="16602" y="10749"/>
                  <a:pt x="15849" y="10578"/>
                </a:cubicBezTo>
                <a:cubicBezTo>
                  <a:pt x="15313" y="10456"/>
                  <a:pt x="14766" y="10648"/>
                  <a:pt x="14214" y="11169"/>
                </a:cubicBezTo>
                <a:cubicBezTo>
                  <a:pt x="14123" y="11254"/>
                  <a:pt x="14108" y="11418"/>
                  <a:pt x="14177" y="11532"/>
                </a:cubicBezTo>
                <a:cubicBezTo>
                  <a:pt x="14389" y="11875"/>
                  <a:pt x="14565" y="12262"/>
                  <a:pt x="14698" y="12683"/>
                </a:cubicBezTo>
                <a:cubicBezTo>
                  <a:pt x="14847" y="13169"/>
                  <a:pt x="14952" y="13695"/>
                  <a:pt x="15005" y="14316"/>
                </a:cubicBezTo>
                <a:cubicBezTo>
                  <a:pt x="16369" y="14966"/>
                  <a:pt x="19967" y="14602"/>
                  <a:pt x="20652" y="11448"/>
                </a:cubicBezTo>
                <a:cubicBezTo>
                  <a:pt x="21071" y="9520"/>
                  <a:pt x="20280" y="7208"/>
                  <a:pt x="19086" y="6630"/>
                </a:cubicBezTo>
                <a:cubicBezTo>
                  <a:pt x="18943" y="6558"/>
                  <a:pt x="18795" y="6680"/>
                  <a:pt x="18758" y="6879"/>
                </a:cubicBezTo>
                <a:cubicBezTo>
                  <a:pt x="18652" y="7472"/>
                  <a:pt x="18444" y="7944"/>
                  <a:pt x="18242" y="8258"/>
                </a:cubicBezTo>
                <a:cubicBezTo>
                  <a:pt x="18189" y="8336"/>
                  <a:pt x="18189" y="8458"/>
                  <a:pt x="18242" y="8543"/>
                </a:cubicBezTo>
                <a:cubicBezTo>
                  <a:pt x="18338" y="8693"/>
                  <a:pt x="18481" y="8971"/>
                  <a:pt x="18635" y="9442"/>
                </a:cubicBezTo>
                <a:cubicBezTo>
                  <a:pt x="18667" y="9542"/>
                  <a:pt x="18640" y="9678"/>
                  <a:pt x="18565" y="9728"/>
                </a:cubicBezTo>
                <a:cubicBezTo>
                  <a:pt x="18544" y="9742"/>
                  <a:pt x="18529" y="9748"/>
                  <a:pt x="18507" y="9748"/>
                </a:cubicBezTo>
                <a:cubicBezTo>
                  <a:pt x="18438" y="9755"/>
                  <a:pt x="18375" y="9700"/>
                  <a:pt x="18348" y="9614"/>
                </a:cubicBezTo>
                <a:cubicBezTo>
                  <a:pt x="18348" y="9607"/>
                  <a:pt x="18226" y="9179"/>
                  <a:pt x="17977" y="8793"/>
                </a:cubicBezTo>
                <a:cubicBezTo>
                  <a:pt x="17653" y="8301"/>
                  <a:pt x="17271" y="8108"/>
                  <a:pt x="16836" y="8222"/>
                </a:cubicBezTo>
                <a:cubicBezTo>
                  <a:pt x="16740" y="8244"/>
                  <a:pt x="16650" y="8150"/>
                  <a:pt x="16650" y="8015"/>
                </a:cubicBezTo>
                <a:cubicBezTo>
                  <a:pt x="16650" y="7908"/>
                  <a:pt x="16708" y="7822"/>
                  <a:pt x="16783" y="7807"/>
                </a:cubicBezTo>
                <a:cubicBezTo>
                  <a:pt x="17244" y="7686"/>
                  <a:pt x="17610" y="7886"/>
                  <a:pt x="17791" y="8022"/>
                </a:cubicBezTo>
                <a:cubicBezTo>
                  <a:pt x="17871" y="8079"/>
                  <a:pt x="17971" y="8057"/>
                  <a:pt x="18030" y="7957"/>
                </a:cubicBezTo>
                <a:cubicBezTo>
                  <a:pt x="18444" y="7300"/>
                  <a:pt x="18980" y="5845"/>
                  <a:pt x="18215" y="4332"/>
                </a:cubicBezTo>
                <a:cubicBezTo>
                  <a:pt x="17738" y="3390"/>
                  <a:pt x="16750" y="2824"/>
                  <a:pt x="15965" y="2789"/>
                </a:cubicBezTo>
                <a:cubicBezTo>
                  <a:pt x="15901" y="2789"/>
                  <a:pt x="15843" y="2790"/>
                  <a:pt x="15779" y="2798"/>
                </a:cubicBezTo>
                <a:cubicBezTo>
                  <a:pt x="15647" y="2812"/>
                  <a:pt x="15403" y="2824"/>
                  <a:pt x="15074" y="2931"/>
                </a:cubicBezTo>
                <a:cubicBezTo>
                  <a:pt x="14560" y="3096"/>
                  <a:pt x="14279" y="3382"/>
                  <a:pt x="14273" y="3382"/>
                </a:cubicBezTo>
                <a:cubicBezTo>
                  <a:pt x="14204" y="3453"/>
                  <a:pt x="14107" y="3433"/>
                  <a:pt x="14054" y="3333"/>
                </a:cubicBezTo>
                <a:cubicBezTo>
                  <a:pt x="14007" y="3240"/>
                  <a:pt x="14019" y="3103"/>
                  <a:pt x="14088" y="3039"/>
                </a:cubicBezTo>
                <a:cubicBezTo>
                  <a:pt x="14114" y="3010"/>
                  <a:pt x="14470" y="2669"/>
                  <a:pt x="15096" y="2483"/>
                </a:cubicBezTo>
                <a:cubicBezTo>
                  <a:pt x="15186" y="2455"/>
                  <a:pt x="15227" y="2304"/>
                  <a:pt x="15169" y="2204"/>
                </a:cubicBezTo>
                <a:cubicBezTo>
                  <a:pt x="14341" y="648"/>
                  <a:pt x="11471" y="-173"/>
                  <a:pt x="10170" y="641"/>
                </a:cubicBezTo>
                <a:cubicBezTo>
                  <a:pt x="10048" y="719"/>
                  <a:pt x="9996" y="919"/>
                  <a:pt x="10059" y="1076"/>
                </a:cubicBezTo>
                <a:cubicBezTo>
                  <a:pt x="10203" y="1461"/>
                  <a:pt x="10265" y="1904"/>
                  <a:pt x="10233" y="2325"/>
                </a:cubicBezTo>
                <a:cubicBezTo>
                  <a:pt x="10228" y="2432"/>
                  <a:pt x="10165" y="2512"/>
                  <a:pt x="10091" y="2519"/>
                </a:cubicBezTo>
                <a:cubicBezTo>
                  <a:pt x="10080" y="2519"/>
                  <a:pt x="10075" y="2519"/>
                  <a:pt x="10064" y="2519"/>
                </a:cubicBezTo>
                <a:cubicBezTo>
                  <a:pt x="9979" y="2505"/>
                  <a:pt x="9916" y="2404"/>
                  <a:pt x="9927" y="2282"/>
                </a:cubicBezTo>
                <a:cubicBezTo>
                  <a:pt x="9937" y="2140"/>
                  <a:pt x="10011" y="1106"/>
                  <a:pt x="9295" y="520"/>
                </a:cubicBezTo>
                <a:cubicBezTo>
                  <a:pt x="8854" y="161"/>
                  <a:pt x="8273" y="-8"/>
                  <a:pt x="7654" y="1"/>
                </a:cubicBezTo>
                <a:close/>
                <a:moveTo>
                  <a:pt x="6930" y="3139"/>
                </a:moveTo>
                <a:cubicBezTo>
                  <a:pt x="7435" y="3144"/>
                  <a:pt x="7913" y="3351"/>
                  <a:pt x="8361" y="3761"/>
                </a:cubicBezTo>
                <a:cubicBezTo>
                  <a:pt x="8886" y="4239"/>
                  <a:pt x="9242" y="4895"/>
                  <a:pt x="9449" y="5352"/>
                </a:cubicBezTo>
                <a:cubicBezTo>
                  <a:pt x="9491" y="5444"/>
                  <a:pt x="9582" y="5480"/>
                  <a:pt x="9656" y="5430"/>
                </a:cubicBezTo>
                <a:cubicBezTo>
                  <a:pt x="10925" y="4509"/>
                  <a:pt x="12288" y="4695"/>
                  <a:pt x="13403" y="5952"/>
                </a:cubicBezTo>
                <a:cubicBezTo>
                  <a:pt x="13456" y="6009"/>
                  <a:pt x="13535" y="6015"/>
                  <a:pt x="13593" y="5958"/>
                </a:cubicBezTo>
                <a:cubicBezTo>
                  <a:pt x="13795" y="5758"/>
                  <a:pt x="14331" y="5353"/>
                  <a:pt x="15154" y="5617"/>
                </a:cubicBezTo>
                <a:cubicBezTo>
                  <a:pt x="15239" y="5631"/>
                  <a:pt x="15291" y="5745"/>
                  <a:pt x="15270" y="5867"/>
                </a:cubicBezTo>
                <a:cubicBezTo>
                  <a:pt x="15249" y="5981"/>
                  <a:pt x="15164" y="6045"/>
                  <a:pt x="15079" y="6016"/>
                </a:cubicBezTo>
                <a:cubicBezTo>
                  <a:pt x="14527" y="5866"/>
                  <a:pt x="14076" y="5967"/>
                  <a:pt x="13736" y="6331"/>
                </a:cubicBezTo>
                <a:cubicBezTo>
                  <a:pt x="13418" y="6673"/>
                  <a:pt x="13217" y="7243"/>
                  <a:pt x="13195" y="7856"/>
                </a:cubicBezTo>
                <a:cubicBezTo>
                  <a:pt x="13190" y="7964"/>
                  <a:pt x="13132" y="8050"/>
                  <a:pt x="13053" y="8057"/>
                </a:cubicBezTo>
                <a:cubicBezTo>
                  <a:pt x="13026" y="8057"/>
                  <a:pt x="13000" y="8057"/>
                  <a:pt x="12973" y="8028"/>
                </a:cubicBezTo>
                <a:cubicBezTo>
                  <a:pt x="12915" y="7985"/>
                  <a:pt x="12882" y="7900"/>
                  <a:pt x="12887" y="7814"/>
                </a:cubicBezTo>
                <a:cubicBezTo>
                  <a:pt x="12903" y="7336"/>
                  <a:pt x="13015" y="6880"/>
                  <a:pt x="13195" y="6509"/>
                </a:cubicBezTo>
                <a:cubicBezTo>
                  <a:pt x="13243" y="6416"/>
                  <a:pt x="13228" y="6295"/>
                  <a:pt x="13164" y="6224"/>
                </a:cubicBezTo>
                <a:cubicBezTo>
                  <a:pt x="11630" y="4532"/>
                  <a:pt x="10133" y="5487"/>
                  <a:pt x="9543" y="5994"/>
                </a:cubicBezTo>
                <a:cubicBezTo>
                  <a:pt x="9464" y="6058"/>
                  <a:pt x="9364" y="6023"/>
                  <a:pt x="9321" y="5909"/>
                </a:cubicBezTo>
                <a:cubicBezTo>
                  <a:pt x="9194" y="5559"/>
                  <a:pt x="8827" y="4688"/>
                  <a:pt x="8185" y="4102"/>
                </a:cubicBezTo>
                <a:cubicBezTo>
                  <a:pt x="7548" y="3524"/>
                  <a:pt x="6843" y="3403"/>
                  <a:pt x="6084" y="3746"/>
                </a:cubicBezTo>
                <a:cubicBezTo>
                  <a:pt x="5999" y="3781"/>
                  <a:pt x="5909" y="3717"/>
                  <a:pt x="5888" y="3603"/>
                </a:cubicBezTo>
                <a:cubicBezTo>
                  <a:pt x="5867" y="3496"/>
                  <a:pt x="5915" y="3375"/>
                  <a:pt x="5994" y="3346"/>
                </a:cubicBezTo>
                <a:cubicBezTo>
                  <a:pt x="6315" y="3204"/>
                  <a:pt x="6627" y="3136"/>
                  <a:pt x="6930" y="3139"/>
                </a:cubicBezTo>
                <a:close/>
                <a:moveTo>
                  <a:pt x="4412" y="7120"/>
                </a:moveTo>
                <a:cubicBezTo>
                  <a:pt x="4454" y="7118"/>
                  <a:pt x="4496" y="7136"/>
                  <a:pt x="4528" y="7178"/>
                </a:cubicBezTo>
                <a:cubicBezTo>
                  <a:pt x="5112" y="7964"/>
                  <a:pt x="5357" y="9491"/>
                  <a:pt x="4678" y="11169"/>
                </a:cubicBezTo>
                <a:cubicBezTo>
                  <a:pt x="4630" y="11290"/>
                  <a:pt x="4688" y="11440"/>
                  <a:pt x="4789" y="11448"/>
                </a:cubicBezTo>
                <a:cubicBezTo>
                  <a:pt x="5622" y="11512"/>
                  <a:pt x="7236" y="11876"/>
                  <a:pt x="8250" y="13725"/>
                </a:cubicBezTo>
                <a:cubicBezTo>
                  <a:pt x="8287" y="13789"/>
                  <a:pt x="8351" y="13816"/>
                  <a:pt x="8409" y="13781"/>
                </a:cubicBezTo>
                <a:cubicBezTo>
                  <a:pt x="9009" y="13474"/>
                  <a:pt x="9645" y="13354"/>
                  <a:pt x="10245" y="13439"/>
                </a:cubicBezTo>
                <a:cubicBezTo>
                  <a:pt x="10314" y="13447"/>
                  <a:pt x="10373" y="13374"/>
                  <a:pt x="10373" y="13281"/>
                </a:cubicBezTo>
                <a:cubicBezTo>
                  <a:pt x="10373" y="12831"/>
                  <a:pt x="10547" y="12183"/>
                  <a:pt x="11237" y="11833"/>
                </a:cubicBezTo>
                <a:cubicBezTo>
                  <a:pt x="11322" y="11791"/>
                  <a:pt x="11413" y="11855"/>
                  <a:pt x="11439" y="11970"/>
                </a:cubicBezTo>
                <a:cubicBezTo>
                  <a:pt x="11466" y="12077"/>
                  <a:pt x="11417" y="12190"/>
                  <a:pt x="11338" y="12233"/>
                </a:cubicBezTo>
                <a:cubicBezTo>
                  <a:pt x="10547" y="12640"/>
                  <a:pt x="10691" y="13418"/>
                  <a:pt x="10696" y="13446"/>
                </a:cubicBezTo>
                <a:cubicBezTo>
                  <a:pt x="10707" y="13510"/>
                  <a:pt x="10743" y="13552"/>
                  <a:pt x="10786" y="13567"/>
                </a:cubicBezTo>
                <a:cubicBezTo>
                  <a:pt x="11391" y="13788"/>
                  <a:pt x="11889" y="14216"/>
                  <a:pt x="12170" y="14780"/>
                </a:cubicBezTo>
                <a:cubicBezTo>
                  <a:pt x="12218" y="14873"/>
                  <a:pt x="12208" y="15010"/>
                  <a:pt x="12144" y="15074"/>
                </a:cubicBezTo>
                <a:cubicBezTo>
                  <a:pt x="12117" y="15103"/>
                  <a:pt x="12091" y="15117"/>
                  <a:pt x="12059" y="15117"/>
                </a:cubicBezTo>
                <a:cubicBezTo>
                  <a:pt x="12006" y="15124"/>
                  <a:pt x="11954" y="15087"/>
                  <a:pt x="11917" y="15023"/>
                </a:cubicBezTo>
                <a:cubicBezTo>
                  <a:pt x="11386" y="13945"/>
                  <a:pt x="9852" y="13361"/>
                  <a:pt x="8308" y="14289"/>
                </a:cubicBezTo>
                <a:cubicBezTo>
                  <a:pt x="8239" y="14332"/>
                  <a:pt x="8160" y="14295"/>
                  <a:pt x="8117" y="14209"/>
                </a:cubicBezTo>
                <a:cubicBezTo>
                  <a:pt x="6870" y="11625"/>
                  <a:pt x="4296" y="11862"/>
                  <a:pt x="4270" y="11862"/>
                </a:cubicBezTo>
                <a:lnTo>
                  <a:pt x="3961" y="11847"/>
                </a:lnTo>
                <a:cubicBezTo>
                  <a:pt x="3924" y="11818"/>
                  <a:pt x="3892" y="11768"/>
                  <a:pt x="3881" y="11711"/>
                </a:cubicBezTo>
                <a:cubicBezTo>
                  <a:pt x="3759" y="11011"/>
                  <a:pt x="3176" y="10055"/>
                  <a:pt x="2332" y="9641"/>
                </a:cubicBezTo>
                <a:cubicBezTo>
                  <a:pt x="2264" y="9605"/>
                  <a:pt x="2209" y="9514"/>
                  <a:pt x="2220" y="9407"/>
                </a:cubicBezTo>
                <a:cubicBezTo>
                  <a:pt x="2236" y="9271"/>
                  <a:pt x="2337" y="9192"/>
                  <a:pt x="2427" y="9235"/>
                </a:cubicBezTo>
                <a:cubicBezTo>
                  <a:pt x="2788" y="9406"/>
                  <a:pt x="3170" y="9735"/>
                  <a:pt x="3483" y="10120"/>
                </a:cubicBezTo>
                <a:cubicBezTo>
                  <a:pt x="3680" y="10363"/>
                  <a:pt x="3913" y="10720"/>
                  <a:pt x="4067" y="11162"/>
                </a:cubicBezTo>
                <a:cubicBezTo>
                  <a:pt x="4115" y="11291"/>
                  <a:pt x="4248" y="11306"/>
                  <a:pt x="4306" y="11184"/>
                </a:cubicBezTo>
                <a:cubicBezTo>
                  <a:pt x="5022" y="9614"/>
                  <a:pt x="4831" y="8186"/>
                  <a:pt x="4311" y="7486"/>
                </a:cubicBezTo>
                <a:cubicBezTo>
                  <a:pt x="4253" y="7408"/>
                  <a:pt x="4243" y="7273"/>
                  <a:pt x="4301" y="7194"/>
                </a:cubicBezTo>
                <a:cubicBezTo>
                  <a:pt x="4330" y="7148"/>
                  <a:pt x="4370" y="7123"/>
                  <a:pt x="4412" y="7120"/>
                </a:cubicBezTo>
                <a:close/>
                <a:moveTo>
                  <a:pt x="2258" y="15717"/>
                </a:moveTo>
                <a:cubicBezTo>
                  <a:pt x="1971" y="17680"/>
                  <a:pt x="4031" y="19435"/>
                  <a:pt x="5702" y="18764"/>
                </a:cubicBezTo>
                <a:cubicBezTo>
                  <a:pt x="5612" y="19699"/>
                  <a:pt x="5001" y="21083"/>
                  <a:pt x="5001" y="21083"/>
                </a:cubicBezTo>
                <a:lnTo>
                  <a:pt x="6238" y="21427"/>
                </a:lnTo>
                <a:lnTo>
                  <a:pt x="8727" y="18063"/>
                </a:lnTo>
                <a:cubicBezTo>
                  <a:pt x="7390" y="17742"/>
                  <a:pt x="6699" y="17172"/>
                  <a:pt x="6333" y="16843"/>
                </a:cubicBezTo>
                <a:cubicBezTo>
                  <a:pt x="6163" y="16686"/>
                  <a:pt x="5962" y="16614"/>
                  <a:pt x="5761" y="16636"/>
                </a:cubicBezTo>
                <a:cubicBezTo>
                  <a:pt x="5442" y="16672"/>
                  <a:pt x="4954" y="16693"/>
                  <a:pt x="4381" y="16593"/>
                </a:cubicBezTo>
                <a:cubicBezTo>
                  <a:pt x="3786" y="16494"/>
                  <a:pt x="3027" y="16259"/>
                  <a:pt x="2258" y="15717"/>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16" name="Heart"/>
          <p:cNvSpPr/>
          <p:nvPr/>
        </p:nvSpPr>
        <p:spPr>
          <a:xfrm>
            <a:off x="17108360" y="6518460"/>
            <a:ext cx="1343279" cy="1187080"/>
          </a:xfrm>
          <a:custGeom>
            <a:avLst/>
            <a:gdLst/>
            <a:ahLst/>
            <a:cxnLst>
              <a:cxn ang="0">
                <a:pos x="wd2" y="hd2"/>
              </a:cxn>
              <a:cxn ang="5400000">
                <a:pos x="wd2" y="hd2"/>
              </a:cxn>
              <a:cxn ang="10800000">
                <a:pos x="wd2" y="hd2"/>
              </a:cxn>
              <a:cxn ang="16200000">
                <a:pos x="wd2" y="hd2"/>
              </a:cxn>
            </a:cxnLst>
            <a:rect l="0" t="0" r="r" b="b"/>
            <a:pathLst>
              <a:path w="21506" h="21433" extrusionOk="0">
                <a:moveTo>
                  <a:pt x="5838" y="8"/>
                </a:moveTo>
                <a:cubicBezTo>
                  <a:pt x="3712" y="114"/>
                  <a:pt x="158" y="1891"/>
                  <a:pt x="2" y="7232"/>
                </a:cubicBezTo>
                <a:cubicBezTo>
                  <a:pt x="-54" y="9134"/>
                  <a:pt x="1253" y="14877"/>
                  <a:pt x="10702" y="21433"/>
                </a:cubicBezTo>
                <a:cubicBezTo>
                  <a:pt x="20130" y="14892"/>
                  <a:pt x="21546" y="9139"/>
                  <a:pt x="21505" y="7232"/>
                </a:cubicBezTo>
                <a:cubicBezTo>
                  <a:pt x="21391" y="1889"/>
                  <a:pt x="17806" y="115"/>
                  <a:pt x="15669" y="8"/>
                </a:cubicBezTo>
                <a:cubicBezTo>
                  <a:pt x="12170" y="-167"/>
                  <a:pt x="10753" y="2729"/>
                  <a:pt x="10753" y="2729"/>
                </a:cubicBezTo>
                <a:cubicBezTo>
                  <a:pt x="10753" y="2729"/>
                  <a:pt x="9337" y="-167"/>
                  <a:pt x="5838" y="8"/>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17" name="Hand"/>
          <p:cNvSpPr/>
          <p:nvPr/>
        </p:nvSpPr>
        <p:spPr>
          <a:xfrm>
            <a:off x="6226512" y="9589119"/>
            <a:ext cx="1008976" cy="1451452"/>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929292"/>
          </a:solidFill>
          <a:ln w="12700">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820" name="Selecting your channels"/>
          <p:cNvSpPr txBox="1"/>
          <p:nvPr/>
        </p:nvSpPr>
        <p:spPr>
          <a:xfrm>
            <a:off x="3412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ct val="100000"/>
              </a:lnSpc>
              <a:defRPr sz="9000">
                <a:solidFill>
                  <a:srgbClr val="4F2096"/>
                </a:solidFill>
                <a:latin typeface="BrownStd-Bold"/>
                <a:ea typeface="BrownStd-Bold"/>
                <a:cs typeface="BrownStd-Bold"/>
                <a:sym typeface="BrownStd-Bold"/>
              </a:defRPr>
            </a:lvl1pPr>
          </a:lstStyle>
          <a:p>
            <a:r>
              <a:t>Selecting your channels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 name="Selecting your channels"/>
          <p:cNvSpPr txBox="1">
            <a:spLocks noGrp="1"/>
          </p:cNvSpPr>
          <p:nvPr>
            <p:ph type="body" idx="13"/>
          </p:nvPr>
        </p:nvSpPr>
        <p:spPr>
          <a:prstGeom prst="rect">
            <a:avLst/>
          </a:prstGeom>
        </p:spPr>
        <p:txBody>
          <a:bodyPr/>
          <a:lstStyle/>
          <a:p>
            <a:r>
              <a:t>Selecting your channels</a:t>
            </a:r>
          </a:p>
        </p:txBody>
      </p:sp>
      <p:sp>
        <p:nvSpPr>
          <p:cNvPr id="823" name="On the next slide are a range of different channels that you might want to use to get your campaign out to your audiences. Select the channels that you want to use, considering:…"/>
          <p:cNvSpPr txBox="1">
            <a:spLocks noGrp="1"/>
          </p:cNvSpPr>
          <p:nvPr>
            <p:ph type="body" idx="14"/>
          </p:nvPr>
        </p:nvSpPr>
        <p:spPr>
          <a:xfrm>
            <a:off x="2667000" y="3292899"/>
            <a:ext cx="21082214" cy="8944770"/>
          </a:xfrm>
          <a:prstGeom prst="rect">
            <a:avLst/>
          </a:prstGeom>
        </p:spPr>
        <p:txBody>
          <a:bodyPr/>
          <a:lstStyle/>
          <a:p>
            <a:pPr>
              <a:defRPr sz="4300">
                <a:latin typeface="+mj-lt"/>
                <a:ea typeface="+mj-ea"/>
                <a:cs typeface="+mj-cs"/>
                <a:sym typeface="BrownStd-Regular"/>
              </a:defRPr>
            </a:pPr>
            <a:r>
              <a:t>On the next slide are a range of different channels that you might want to use to get your campaign out to your audiences. Select the channels that you want to use, considering: </a:t>
            </a:r>
          </a:p>
          <a:p>
            <a:pPr marL="228600" indent="-228600">
              <a:buSzPct val="100000"/>
              <a:buChar char="•"/>
              <a:defRPr sz="4300">
                <a:latin typeface="+mj-lt"/>
                <a:ea typeface="+mj-ea"/>
                <a:cs typeface="+mj-cs"/>
                <a:sym typeface="BrownStd-Regular"/>
              </a:defRPr>
            </a:pPr>
            <a:r>
              <a:t>which channels are available to you, within your budget? </a:t>
            </a:r>
          </a:p>
          <a:p>
            <a:pPr marL="228600" indent="-228600">
              <a:buSzPct val="100000"/>
              <a:buChar char="•"/>
              <a:defRPr sz="4300">
                <a:latin typeface="+mj-lt"/>
                <a:ea typeface="+mj-ea"/>
                <a:cs typeface="+mj-cs"/>
                <a:sym typeface="BrownStd-Regular"/>
              </a:defRPr>
            </a:pPr>
            <a:r>
              <a:t>which channels do your audiences use / will you be able to reach the right people through?</a:t>
            </a:r>
          </a:p>
          <a:p>
            <a:pPr marL="228600" indent="-228600">
              <a:buSzPct val="100000"/>
              <a:buChar char="•"/>
              <a:defRPr sz="4300">
                <a:latin typeface="+mj-lt"/>
                <a:ea typeface="+mj-ea"/>
                <a:cs typeface="+mj-cs"/>
                <a:sym typeface="BrownStd-Regular"/>
              </a:defRPr>
            </a:pPr>
            <a:r>
              <a:t>which channels can you track and monitor success through (and which will give you maximum data on who has engaged)? </a:t>
            </a:r>
          </a:p>
          <a:p>
            <a:pPr marL="228600" indent="-228600">
              <a:buSzPct val="100000"/>
              <a:buChar char="•"/>
              <a:defRPr sz="4300">
                <a:latin typeface="+mj-lt"/>
                <a:ea typeface="+mj-ea"/>
                <a:cs typeface="+mj-cs"/>
                <a:sym typeface="BrownStd-Regular"/>
              </a:defRPr>
            </a:pPr>
            <a:r>
              <a:t>are they channels that you’re already using / have resource to deliver through?</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 name="Selecting your channels"/>
          <p:cNvSpPr txBox="1">
            <a:spLocks noGrp="1"/>
          </p:cNvSpPr>
          <p:nvPr>
            <p:ph type="body" idx="13"/>
          </p:nvPr>
        </p:nvSpPr>
        <p:spPr>
          <a:xfrm>
            <a:off x="658999" y="975868"/>
            <a:ext cx="7099301" cy="370841"/>
          </a:xfrm>
          <a:prstGeom prst="rect">
            <a:avLst/>
          </a:prstGeom>
        </p:spPr>
        <p:txBody>
          <a:bodyPr/>
          <a:lstStyle/>
          <a:p>
            <a:r>
              <a:t>Selecting your channels</a:t>
            </a:r>
          </a:p>
        </p:txBody>
      </p:sp>
      <p:sp>
        <p:nvSpPr>
          <p:cNvPr id="826" name="Websites (yours, others)"/>
          <p:cNvSpPr/>
          <p:nvPr/>
        </p:nvSpPr>
        <p:spPr>
          <a:xfrm>
            <a:off x="5426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Websites (yours, others)</a:t>
            </a:r>
          </a:p>
        </p:txBody>
      </p:sp>
      <p:sp>
        <p:nvSpPr>
          <p:cNvPr id="827" name="Social media channels"/>
          <p:cNvSpPr/>
          <p:nvPr/>
        </p:nvSpPr>
        <p:spPr>
          <a:xfrm>
            <a:off x="74006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Social media channels</a:t>
            </a:r>
          </a:p>
        </p:txBody>
      </p:sp>
      <p:sp>
        <p:nvSpPr>
          <p:cNvPr id="828" name="Direct mail"/>
          <p:cNvSpPr/>
          <p:nvPr/>
        </p:nvSpPr>
        <p:spPr>
          <a:xfrm>
            <a:off x="143602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Direct mail</a:t>
            </a:r>
          </a:p>
        </p:txBody>
      </p:sp>
      <p:sp>
        <p:nvSpPr>
          <p:cNvPr id="829" name="Leaflets / posters"/>
          <p:cNvSpPr/>
          <p:nvPr/>
        </p:nvSpPr>
        <p:spPr>
          <a:xfrm>
            <a:off x="479119" y="3737110"/>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Leaflets / posters</a:t>
            </a:r>
          </a:p>
        </p:txBody>
      </p:sp>
      <p:sp>
        <p:nvSpPr>
          <p:cNvPr id="830" name="PR / media relations"/>
          <p:cNvSpPr/>
          <p:nvPr/>
        </p:nvSpPr>
        <p:spPr>
          <a:xfrm>
            <a:off x="7362519" y="3737110"/>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PR / media relations</a:t>
            </a:r>
          </a:p>
        </p:txBody>
      </p:sp>
      <p:sp>
        <p:nvSpPr>
          <p:cNvPr id="831" name="Influencers"/>
          <p:cNvSpPr/>
          <p:nvPr/>
        </p:nvSpPr>
        <p:spPr>
          <a:xfrm>
            <a:off x="14322119" y="3737110"/>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Influencers</a:t>
            </a:r>
          </a:p>
        </p:txBody>
      </p:sp>
      <p:sp>
        <p:nvSpPr>
          <p:cNvPr id="832" name="Online advertising"/>
          <p:cNvSpPr/>
          <p:nvPr/>
        </p:nvSpPr>
        <p:spPr>
          <a:xfrm>
            <a:off x="441019" y="5470533"/>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Online advertising</a:t>
            </a:r>
          </a:p>
        </p:txBody>
      </p:sp>
      <p:sp>
        <p:nvSpPr>
          <p:cNvPr id="833" name="Social media advertising"/>
          <p:cNvSpPr/>
          <p:nvPr/>
        </p:nvSpPr>
        <p:spPr>
          <a:xfrm>
            <a:off x="7324419" y="5470533"/>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Social media advertising</a:t>
            </a:r>
          </a:p>
        </p:txBody>
      </p:sp>
      <p:sp>
        <p:nvSpPr>
          <p:cNvPr id="834" name="Outdoor advertising"/>
          <p:cNvSpPr/>
          <p:nvPr/>
        </p:nvSpPr>
        <p:spPr>
          <a:xfrm>
            <a:off x="14284019" y="5470533"/>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Outdoor advertising</a:t>
            </a:r>
          </a:p>
        </p:txBody>
      </p:sp>
      <p:sp>
        <p:nvSpPr>
          <p:cNvPr id="835" name="Email Marketing"/>
          <p:cNvSpPr/>
          <p:nvPr/>
        </p:nvSpPr>
        <p:spPr>
          <a:xfrm>
            <a:off x="479119" y="7203957"/>
            <a:ext cx="6534762"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Email Marketing</a:t>
            </a:r>
          </a:p>
        </p:txBody>
      </p:sp>
      <p:sp>
        <p:nvSpPr>
          <p:cNvPr id="836" name="events / exhibitions"/>
          <p:cNvSpPr/>
          <p:nvPr/>
        </p:nvSpPr>
        <p:spPr>
          <a:xfrm>
            <a:off x="7362519" y="7203957"/>
            <a:ext cx="6534762"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events / exhibitions</a:t>
            </a:r>
          </a:p>
        </p:txBody>
      </p:sp>
      <p:sp>
        <p:nvSpPr>
          <p:cNvPr id="837" name="TV advertising"/>
          <p:cNvSpPr/>
          <p:nvPr/>
        </p:nvSpPr>
        <p:spPr>
          <a:xfrm>
            <a:off x="14322119" y="7203957"/>
            <a:ext cx="6534762"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TV advertising</a:t>
            </a:r>
          </a:p>
        </p:txBody>
      </p:sp>
      <p:sp>
        <p:nvSpPr>
          <p:cNvPr id="838" name="Radio advertising"/>
          <p:cNvSpPr/>
          <p:nvPr/>
        </p:nvSpPr>
        <p:spPr>
          <a:xfrm>
            <a:off x="479119" y="8937380"/>
            <a:ext cx="6534762"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Radio advertising</a:t>
            </a:r>
          </a:p>
        </p:txBody>
      </p:sp>
      <p:sp>
        <p:nvSpPr>
          <p:cNvPr id="839" name="podcasts"/>
          <p:cNvSpPr/>
          <p:nvPr/>
        </p:nvSpPr>
        <p:spPr>
          <a:xfrm>
            <a:off x="7362519" y="8937380"/>
            <a:ext cx="6534762"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podcasts</a:t>
            </a:r>
          </a:p>
        </p:txBody>
      </p:sp>
      <p:sp>
        <p:nvSpPr>
          <p:cNvPr id="840" name="?????"/>
          <p:cNvSpPr/>
          <p:nvPr/>
        </p:nvSpPr>
        <p:spPr>
          <a:xfrm>
            <a:off x="14322119" y="8937380"/>
            <a:ext cx="6534762"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a:t>
            </a:r>
          </a:p>
        </p:txBody>
      </p:sp>
      <p:sp>
        <p:nvSpPr>
          <p:cNvPr id="841" name="Delete as appropriate to find your preferred channels!"/>
          <p:cNvSpPr/>
          <p:nvPr/>
        </p:nvSpPr>
        <p:spPr>
          <a:xfrm>
            <a:off x="19923555" y="8209973"/>
            <a:ext cx="4300406" cy="4256750"/>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3000"/>
              </a:spcBef>
              <a:defRPr sz="2700">
                <a:solidFill>
                  <a:srgbClr val="FFFFFF"/>
                </a:solidFill>
                <a:latin typeface="BrownStd-Bold"/>
                <a:ea typeface="BrownStd-Bold"/>
                <a:cs typeface="BrownStd-Bold"/>
                <a:sym typeface="BrownStd-Bold"/>
              </a:defRPr>
            </a:lvl1pPr>
          </a:lstStyle>
          <a:p>
            <a:r>
              <a:t>Delete as appropriate to find your preferred channels!</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 name="Selecting your channels"/>
          <p:cNvSpPr txBox="1">
            <a:spLocks noGrp="1"/>
          </p:cNvSpPr>
          <p:nvPr>
            <p:ph type="body" idx="13"/>
          </p:nvPr>
        </p:nvSpPr>
        <p:spPr>
          <a:xfrm>
            <a:off x="658999" y="975868"/>
            <a:ext cx="7099301" cy="370841"/>
          </a:xfrm>
          <a:prstGeom prst="rect">
            <a:avLst/>
          </a:prstGeom>
        </p:spPr>
        <p:txBody>
          <a:bodyPr/>
          <a:lstStyle/>
          <a:p>
            <a:r>
              <a:t>Selecting your channels</a:t>
            </a:r>
          </a:p>
        </p:txBody>
      </p:sp>
      <p:sp>
        <p:nvSpPr>
          <p:cNvPr id="844" name="[selected channel]"/>
          <p:cNvSpPr/>
          <p:nvPr/>
        </p:nvSpPr>
        <p:spPr>
          <a:xfrm>
            <a:off x="573918" y="1686191"/>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3500">
                <a:solidFill>
                  <a:srgbClr val="FFFFFF"/>
                </a:solidFill>
                <a:latin typeface="BrownStd-Bold"/>
                <a:ea typeface="BrownStd-Bold"/>
                <a:cs typeface="BrownStd-Bold"/>
                <a:sym typeface="BrownStd-Bold"/>
              </a:defRPr>
            </a:lvl1pPr>
          </a:lstStyle>
          <a:p>
            <a:r>
              <a:t>[selected channel]</a:t>
            </a:r>
          </a:p>
        </p:txBody>
      </p:sp>
      <p:sp>
        <p:nvSpPr>
          <p:cNvPr id="845" name="Specifically, we mean…"/>
          <p:cNvSpPr/>
          <p:nvPr/>
        </p:nvSpPr>
        <p:spPr>
          <a:xfrm>
            <a:off x="1970918" y="3476890"/>
            <a:ext cx="6534762" cy="1748134"/>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2900">
                <a:solidFill>
                  <a:srgbClr val="FFFFFF"/>
                </a:solidFill>
                <a:latin typeface="BrownStd-Bold"/>
                <a:ea typeface="BrownStd-Bold"/>
                <a:cs typeface="BrownStd-Bold"/>
                <a:sym typeface="BrownStd-Bold"/>
              </a:defRPr>
            </a:lvl1pPr>
          </a:lstStyle>
          <a:p>
            <a:r>
              <a:t>Specifically, we mean…</a:t>
            </a:r>
          </a:p>
        </p:txBody>
      </p:sp>
      <p:sp>
        <p:nvSpPr>
          <p:cNvPr id="846" name="Get as detailed as you can - for example which social channel, which website (and where will your content sit), where will print promotion be located, which newspaper titles etc etc. The more detail the better!"/>
          <p:cNvSpPr txBox="1"/>
          <p:nvPr/>
        </p:nvSpPr>
        <p:spPr>
          <a:xfrm>
            <a:off x="2015819" y="5376162"/>
            <a:ext cx="6534762" cy="63373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Get as detailed as you can - for example which social channel, which website (and where will your content sit), where will print promotion be located, which newspaper titles etc etc. The more detail the better!</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847" name="And we’ve chosen these channels because…"/>
          <p:cNvSpPr/>
          <p:nvPr/>
        </p:nvSpPr>
        <p:spPr>
          <a:xfrm>
            <a:off x="9000819" y="3476890"/>
            <a:ext cx="6534762" cy="1748134"/>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2900">
                <a:solidFill>
                  <a:srgbClr val="FFFFFF"/>
                </a:solidFill>
                <a:latin typeface="BrownStd-Bold"/>
                <a:ea typeface="BrownStd-Bold"/>
                <a:cs typeface="BrownStd-Bold"/>
                <a:sym typeface="BrownStd-Bold"/>
              </a:defRPr>
            </a:pPr>
            <a:endParaRPr/>
          </a:p>
          <a:p>
            <a:pPr algn="ctr" defTabSz="825500">
              <a:lnSpc>
                <a:spcPct val="100000"/>
              </a:lnSpc>
              <a:defRPr sz="2900">
                <a:solidFill>
                  <a:srgbClr val="FFFFFF"/>
                </a:solidFill>
                <a:latin typeface="BrownStd-Bold"/>
                <a:ea typeface="BrownStd-Bold"/>
                <a:cs typeface="BrownStd-Bold"/>
                <a:sym typeface="BrownStd-Bold"/>
              </a:defRPr>
            </a:pPr>
            <a:r>
              <a:t>And we’ve chosen these channels because…</a:t>
            </a:r>
          </a:p>
        </p:txBody>
      </p:sp>
      <p:sp>
        <p:nvSpPr>
          <p:cNvPr id="848" name="List out the top three reasons that you’ve chosen this channel, to proof your thinking"/>
          <p:cNvSpPr txBox="1"/>
          <p:nvPr/>
        </p:nvSpPr>
        <p:spPr>
          <a:xfrm>
            <a:off x="9000819" y="5376162"/>
            <a:ext cx="6534762" cy="63373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List out the top three reasons that you’ve chosen this channel, to proof your thinking</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849" name="The content that will work best for this channel is…"/>
          <p:cNvSpPr/>
          <p:nvPr/>
        </p:nvSpPr>
        <p:spPr>
          <a:xfrm>
            <a:off x="16075621" y="3375290"/>
            <a:ext cx="6534762" cy="1748134"/>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2900">
                <a:solidFill>
                  <a:srgbClr val="FFFFFF"/>
                </a:solidFill>
                <a:latin typeface="BrownStd-Bold"/>
                <a:ea typeface="BrownStd-Bold"/>
                <a:cs typeface="BrownStd-Bold"/>
                <a:sym typeface="BrownStd-Bold"/>
              </a:defRPr>
            </a:pPr>
            <a:endParaRPr/>
          </a:p>
          <a:p>
            <a:pPr algn="ctr" defTabSz="825500">
              <a:lnSpc>
                <a:spcPct val="100000"/>
              </a:lnSpc>
              <a:defRPr sz="2900">
                <a:solidFill>
                  <a:srgbClr val="FFFFFF"/>
                </a:solidFill>
                <a:latin typeface="BrownStd-Bold"/>
                <a:ea typeface="BrownStd-Bold"/>
                <a:cs typeface="BrownStd-Bold"/>
                <a:sym typeface="BrownStd-Bold"/>
              </a:defRPr>
            </a:pPr>
            <a:r>
              <a:t>The content that will work best for this channel is…</a:t>
            </a:r>
          </a:p>
        </p:txBody>
      </p:sp>
      <p:sp>
        <p:nvSpPr>
          <p:cNvPr id="850" name="Think about the content that will be needed to work on this chanel. For example, YouTube might be right for your audience, but do you have video content, or do you need to base your campaign around great video opportunities and creative? If you want to deliver your campaign through events, do you have the right spaces and speakers or facilitators? Plan channels that suit the content you have or can create within budget"/>
          <p:cNvSpPr txBox="1"/>
          <p:nvPr/>
        </p:nvSpPr>
        <p:spPr>
          <a:xfrm>
            <a:off x="16075621" y="5376162"/>
            <a:ext cx="6534762" cy="63373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Think about the content that will be needed to work on this chanel. For example, YouTube might be right for your audience, but do you have video content, or do you need to base your campaign around great video opportunities and creative? If you want to deliver your campaign through events, do you have the right spaces and speakers or facilitators? Plan channels that suit the content you have or can create within budget</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853" name="Timings"/>
          <p:cNvSpPr txBox="1"/>
          <p:nvPr/>
        </p:nvSpPr>
        <p:spPr>
          <a:xfrm>
            <a:off x="3260161" y="5519291"/>
            <a:ext cx="17174096" cy="267741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ts val="7200"/>
              </a:lnSpc>
              <a:defRPr sz="9000">
                <a:solidFill>
                  <a:srgbClr val="4F2096"/>
                </a:solidFill>
                <a:latin typeface="BrownStd-Bold"/>
                <a:ea typeface="BrownStd-Bold"/>
                <a:cs typeface="BrownStd-Bold"/>
                <a:sym typeface="BrownStd-Bold"/>
              </a:defRPr>
            </a:lvl1pPr>
          </a:lstStyle>
          <a:p>
            <a:r>
              <a:t>Timings  </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5" name="Line"/>
          <p:cNvSpPr/>
          <p:nvPr/>
        </p:nvSpPr>
        <p:spPr>
          <a:xfrm flipV="1">
            <a:off x="6830571" y="4897092"/>
            <a:ext cx="10509310" cy="4149705"/>
          </a:xfrm>
          <a:prstGeom prst="line">
            <a:avLst/>
          </a:prstGeom>
          <a:ln w="50800" cap="rnd">
            <a:solidFill>
              <a:srgbClr val="FFFFFF"/>
            </a:solidFill>
            <a:custDash>
              <a:ds d="100000" sp="200000"/>
            </a:custDash>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856" name="Line"/>
          <p:cNvSpPr/>
          <p:nvPr/>
        </p:nvSpPr>
        <p:spPr>
          <a:xfrm>
            <a:off x="6169326" y="5023288"/>
            <a:ext cx="11317919" cy="3576727"/>
          </a:xfrm>
          <a:prstGeom prst="line">
            <a:avLst/>
          </a:prstGeom>
          <a:ln w="50800" cap="rnd">
            <a:solidFill>
              <a:srgbClr val="FFFFFF"/>
            </a:solidFill>
            <a:custDash>
              <a:ds d="100000" sp="200000"/>
            </a:custDash>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857" name="Remember…"/>
          <p:cNvSpPr/>
          <p:nvPr/>
        </p:nvSpPr>
        <p:spPr>
          <a:xfrm>
            <a:off x="8019626" y="6083707"/>
            <a:ext cx="8344748" cy="1548586"/>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t>Remember…</a:t>
            </a:r>
          </a:p>
        </p:txBody>
      </p:sp>
      <p:sp>
        <p:nvSpPr>
          <p:cNvPr id="858" name="Build in pause points to review and tweak"/>
          <p:cNvSpPr/>
          <p:nvPr/>
        </p:nvSpPr>
        <p:spPr>
          <a:xfrm>
            <a:off x="17357173" y="1493376"/>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Build in pause points to review and tweak</a:t>
            </a:r>
          </a:p>
        </p:txBody>
      </p:sp>
      <p:sp>
        <p:nvSpPr>
          <p:cNvPr id="859" name="Build up to bigger asks"/>
          <p:cNvSpPr/>
          <p:nvPr/>
        </p:nvSpPr>
        <p:spPr>
          <a:xfrm>
            <a:off x="17357173" y="7137581"/>
            <a:ext cx="4660735" cy="4637538"/>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Build up to bigger asks</a:t>
            </a:r>
          </a:p>
        </p:txBody>
      </p:sp>
      <p:sp>
        <p:nvSpPr>
          <p:cNvPr id="860" name="Consider how to maintain momentum"/>
          <p:cNvSpPr/>
          <p:nvPr/>
        </p:nvSpPr>
        <p:spPr>
          <a:xfrm>
            <a:off x="3084659" y="7294225"/>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Consider how to maintain momentum</a:t>
            </a:r>
          </a:p>
        </p:txBody>
      </p:sp>
      <p:sp>
        <p:nvSpPr>
          <p:cNvPr id="861" name="Think in terms of phases"/>
          <p:cNvSpPr/>
          <p:nvPr/>
        </p:nvSpPr>
        <p:spPr>
          <a:xfrm>
            <a:off x="3084659" y="1706736"/>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t>Think in terms of phases</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 name="Timings"/>
          <p:cNvSpPr txBox="1">
            <a:spLocks noGrp="1"/>
          </p:cNvSpPr>
          <p:nvPr>
            <p:ph type="body" idx="13"/>
          </p:nvPr>
        </p:nvSpPr>
        <p:spPr>
          <a:xfrm>
            <a:off x="658999" y="975868"/>
            <a:ext cx="7099301" cy="370841"/>
          </a:xfrm>
          <a:prstGeom prst="rect">
            <a:avLst/>
          </a:prstGeom>
        </p:spPr>
        <p:txBody>
          <a:bodyPr/>
          <a:lstStyle/>
          <a:p>
            <a:r>
              <a:t>Timings</a:t>
            </a:r>
          </a:p>
        </p:txBody>
      </p:sp>
      <p:sp>
        <p:nvSpPr>
          <p:cNvPr id="864" name="Line"/>
          <p:cNvSpPr/>
          <p:nvPr/>
        </p:nvSpPr>
        <p:spPr>
          <a:xfrm>
            <a:off x="2362200" y="11607800"/>
            <a:ext cx="21072583" cy="0"/>
          </a:xfrm>
          <a:prstGeom prst="line">
            <a:avLst/>
          </a:prstGeom>
          <a:ln w="25400">
            <a:solidFill>
              <a:srgbClr val="000000"/>
            </a:solidFill>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65" name="Time"/>
          <p:cNvSpPr/>
          <p:nvPr/>
        </p:nvSpPr>
        <p:spPr>
          <a:xfrm>
            <a:off x="2362200" y="11782690"/>
            <a:ext cx="21072581" cy="687882"/>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2900">
                <a:solidFill>
                  <a:srgbClr val="FFFFFF"/>
                </a:solidFill>
                <a:latin typeface="BrownStd-Bold"/>
                <a:ea typeface="BrownStd-Bold"/>
                <a:cs typeface="BrownStd-Bold"/>
                <a:sym typeface="BrownStd-Bold"/>
              </a:defRPr>
            </a:lvl1pPr>
          </a:lstStyle>
          <a:p>
            <a:r>
              <a:t>Time </a:t>
            </a:r>
          </a:p>
        </p:txBody>
      </p:sp>
      <p:sp>
        <p:nvSpPr>
          <p:cNvPr id="866" name="Line"/>
          <p:cNvSpPr/>
          <p:nvPr/>
        </p:nvSpPr>
        <p:spPr>
          <a:xfrm flipV="1">
            <a:off x="2362199" y="1744770"/>
            <a:ext cx="2" cy="9841350"/>
          </a:xfrm>
          <a:prstGeom prst="line">
            <a:avLst/>
          </a:prstGeom>
          <a:ln w="25400">
            <a:solidFill>
              <a:srgbClr val="000000"/>
            </a:solidFill>
            <a:miter lim="400000"/>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67" name="Levels of engagement"/>
          <p:cNvSpPr/>
          <p:nvPr/>
        </p:nvSpPr>
        <p:spPr>
          <a:xfrm rot="16200000">
            <a:off x="-3121985" y="6321504"/>
            <a:ext cx="9841351" cy="687883"/>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2900">
                <a:solidFill>
                  <a:srgbClr val="FFFFFF"/>
                </a:solidFill>
                <a:latin typeface="BrownStd-Bold"/>
                <a:ea typeface="BrownStd-Bold"/>
                <a:cs typeface="BrownStd-Bold"/>
                <a:sym typeface="BrownStd-Bold"/>
              </a:defRPr>
            </a:lvl1pPr>
          </a:lstStyle>
          <a:p>
            <a:r>
              <a:t>Levels of engagement </a:t>
            </a:r>
          </a:p>
        </p:txBody>
      </p:sp>
      <p:sp>
        <p:nvSpPr>
          <p:cNvPr id="868" name="Line"/>
          <p:cNvSpPr/>
          <p:nvPr/>
        </p:nvSpPr>
        <p:spPr>
          <a:xfrm flipV="1">
            <a:off x="2412999" y="2123963"/>
            <a:ext cx="21067380" cy="9462157"/>
          </a:xfrm>
          <a:prstGeom prst="line">
            <a:avLst/>
          </a:prstGeom>
          <a:ln w="25400">
            <a:solidFill>
              <a:srgbClr val="000000"/>
            </a:solidFill>
            <a:miter lim="400000"/>
            <a:tailEnd type="triangle"/>
          </a:ln>
        </p:spPr>
        <p:txBody>
          <a:bodyPr lIns="0" tIns="0" rIns="0" bIns="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69" name="Pre-launch activity…"/>
          <p:cNvSpPr/>
          <p:nvPr/>
        </p:nvSpPr>
        <p:spPr>
          <a:xfrm>
            <a:off x="2581768" y="8531490"/>
            <a:ext cx="3408569" cy="2901420"/>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1500">
                <a:solidFill>
                  <a:srgbClr val="FFFFFF"/>
                </a:solidFill>
                <a:latin typeface="BrownStd-Bold"/>
                <a:ea typeface="BrownStd-Bold"/>
                <a:cs typeface="BrownStd-Bold"/>
                <a:sym typeface="BrownStd-Bold"/>
              </a:defRPr>
            </a:pPr>
            <a:r>
              <a:t>Pre-launch activity</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What do you need to line up </a:t>
            </a:r>
          </a:p>
          <a:p>
            <a:pPr algn="ctr" defTabSz="825500">
              <a:lnSpc>
                <a:spcPct val="100000"/>
              </a:lnSpc>
              <a:defRPr sz="1500">
                <a:solidFill>
                  <a:srgbClr val="FFFFFF"/>
                </a:solidFill>
                <a:latin typeface="BrownStd-Bold"/>
                <a:ea typeface="BrownStd-Bold"/>
                <a:cs typeface="BrownStd-Bold"/>
                <a:sym typeface="BrownStd-Bold"/>
              </a:defRPr>
            </a:pPr>
            <a:r>
              <a:t>Who do you need to brief in advance</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What do you need to get ready? </a:t>
            </a:r>
          </a:p>
        </p:txBody>
      </p:sp>
      <p:sp>
        <p:nvSpPr>
          <p:cNvPr id="870" name="Launch activity…"/>
          <p:cNvSpPr/>
          <p:nvPr/>
        </p:nvSpPr>
        <p:spPr>
          <a:xfrm>
            <a:off x="6197205" y="7439290"/>
            <a:ext cx="3408568" cy="2901420"/>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1500">
                <a:solidFill>
                  <a:srgbClr val="FFFFFF"/>
                </a:solidFill>
                <a:latin typeface="BrownStd-Bold"/>
                <a:ea typeface="BrownStd-Bold"/>
                <a:cs typeface="BrownStd-Bold"/>
                <a:sym typeface="BrownStd-Bold"/>
              </a:defRPr>
            </a:pPr>
            <a:r>
              <a:t>Launch activity</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Can you focus all activity on one day / week to gain maximum impact</a:t>
            </a:r>
          </a:p>
          <a:p>
            <a:pPr algn="ctr" defTabSz="825500">
              <a:lnSpc>
                <a:spcPct val="100000"/>
              </a:lnSpc>
              <a:defRPr sz="1500">
                <a:solidFill>
                  <a:srgbClr val="FFFFFF"/>
                </a:solidFill>
                <a:latin typeface="BrownStd-Bold"/>
                <a:ea typeface="BrownStd-Bold"/>
                <a:cs typeface="BrownStd-Bold"/>
                <a:sym typeface="BrownStd-Bold"/>
              </a:defRPr>
            </a:pPr>
            <a:r>
              <a:t>Are partners briefed to support you on that day too?</a:t>
            </a:r>
          </a:p>
          <a:p>
            <a:pPr algn="ctr" defTabSz="825500">
              <a:lnSpc>
                <a:spcPct val="100000"/>
              </a:lnSpc>
              <a:defRPr sz="1500">
                <a:solidFill>
                  <a:srgbClr val="FFFFFF"/>
                </a:solidFill>
                <a:latin typeface="BrownStd-Bold"/>
                <a:ea typeface="BrownStd-Bold"/>
                <a:cs typeface="BrownStd-Bold"/>
                <a:sym typeface="BrownStd-Bold"/>
              </a:defRPr>
            </a:pPr>
            <a:r>
              <a:t>Do you have digital channels aligned with physical channels?</a:t>
            </a:r>
          </a:p>
        </p:txBody>
      </p:sp>
      <p:sp>
        <p:nvSpPr>
          <p:cNvPr id="871" name="Pause point…"/>
          <p:cNvSpPr/>
          <p:nvPr/>
        </p:nvSpPr>
        <p:spPr>
          <a:xfrm>
            <a:off x="9812641" y="6067690"/>
            <a:ext cx="3408568" cy="2901420"/>
          </a:xfrm>
          <a:prstGeom prst="rect">
            <a:avLst/>
          </a:prstGeom>
          <a:solidFill>
            <a:schemeClr val="accent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1500">
                <a:solidFill>
                  <a:srgbClr val="FFFFFF"/>
                </a:solidFill>
                <a:latin typeface="BrownStd-Bold"/>
                <a:ea typeface="BrownStd-Bold"/>
                <a:cs typeface="BrownStd-Bold"/>
                <a:sym typeface="BrownStd-Bold"/>
              </a:defRPr>
            </a:pPr>
            <a:r>
              <a:t>Pause point</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Can you review the success of the launch activity, and learn what needs to adapt or change?</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Can you use any of he feedback directly in future phases of the campaign?</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endParaRPr/>
          </a:p>
        </p:txBody>
      </p:sp>
      <p:sp>
        <p:nvSpPr>
          <p:cNvPr id="872" name="Phase two activity…"/>
          <p:cNvSpPr/>
          <p:nvPr/>
        </p:nvSpPr>
        <p:spPr>
          <a:xfrm>
            <a:off x="13428076" y="4670690"/>
            <a:ext cx="3408568" cy="2901420"/>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1500">
                <a:solidFill>
                  <a:srgbClr val="FFFFFF"/>
                </a:solidFill>
                <a:latin typeface="BrownStd-Bold"/>
                <a:ea typeface="BrownStd-Bold"/>
                <a:cs typeface="BrownStd-Bold"/>
                <a:sym typeface="BrownStd-Bold"/>
              </a:defRPr>
            </a:pPr>
            <a:r>
              <a:t>Phase two activity</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More targeted activity to individual audiences</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Fresh content or creative (build on what you’ve learned from review)</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Return to contacts gathered at launch to introduce more information to them to take them on the next step</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endParaRPr/>
          </a:p>
        </p:txBody>
      </p:sp>
      <p:sp>
        <p:nvSpPr>
          <p:cNvPr id="873" name="Pause point…"/>
          <p:cNvSpPr/>
          <p:nvPr/>
        </p:nvSpPr>
        <p:spPr>
          <a:xfrm>
            <a:off x="17043513" y="3197490"/>
            <a:ext cx="3408568" cy="2901420"/>
          </a:xfrm>
          <a:prstGeom prst="rect">
            <a:avLst/>
          </a:prstGeom>
          <a:solidFill>
            <a:schemeClr val="accent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1500">
                <a:solidFill>
                  <a:srgbClr val="FFFFFF"/>
                </a:solidFill>
                <a:latin typeface="BrownStd-Bold"/>
                <a:ea typeface="BrownStd-Bold"/>
                <a:cs typeface="BrownStd-Bold"/>
                <a:sym typeface="BrownStd-Bold"/>
              </a:defRPr>
            </a:pPr>
            <a:r>
              <a:t>Pause point </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Further short analysis of what is working and what is not</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endParaRPr/>
          </a:p>
        </p:txBody>
      </p:sp>
      <p:sp>
        <p:nvSpPr>
          <p:cNvPr id="874" name="Phase three activity…"/>
          <p:cNvSpPr/>
          <p:nvPr/>
        </p:nvSpPr>
        <p:spPr>
          <a:xfrm>
            <a:off x="20658949" y="1686191"/>
            <a:ext cx="3408568" cy="2901421"/>
          </a:xfrm>
          <a:prstGeom prst="rect">
            <a:avLst/>
          </a:prstGeom>
          <a:solidFill>
            <a:schemeClr val="accent2">
              <a:hueOff val="167855"/>
              <a:satOff val="17755"/>
              <a:lumOff val="-16671"/>
              <a:alpha val="70000"/>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defRPr sz="1500">
                <a:solidFill>
                  <a:srgbClr val="FFFFFF"/>
                </a:solidFill>
                <a:latin typeface="BrownStd-Bold"/>
                <a:ea typeface="BrownStd-Bold"/>
                <a:cs typeface="BrownStd-Bold"/>
                <a:sym typeface="BrownStd-Bold"/>
              </a:defRPr>
            </a:pPr>
            <a:r>
              <a:t>Phase three activity</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Continue to build loyalty and engagement with those you’ve secured in phase one and two</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Introduce additional content and creative</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r>
              <a:t>Increase the ask or levels of commitment</a:t>
            </a:r>
          </a:p>
          <a:p>
            <a:pPr algn="ctr" defTabSz="825500">
              <a:lnSpc>
                <a:spcPct val="100000"/>
              </a:lnSpc>
              <a:defRPr sz="1500">
                <a:solidFill>
                  <a:srgbClr val="FFFFFF"/>
                </a:solidFill>
                <a:latin typeface="BrownStd-Bold"/>
                <a:ea typeface="BrownStd-Bold"/>
                <a:cs typeface="BrownStd-Bold"/>
                <a:sym typeface="BrownStd-Bold"/>
              </a:defRPr>
            </a:pPr>
            <a:endParaRPr/>
          </a:p>
          <a:p>
            <a:pPr algn="ctr" defTabSz="825500">
              <a:lnSpc>
                <a:spcPct val="100000"/>
              </a:lnSpc>
              <a:defRPr sz="1500">
                <a:solidFill>
                  <a:srgbClr val="FFFFFF"/>
                </a:solidFill>
                <a:latin typeface="BrownStd-Bold"/>
                <a:ea typeface="BrownStd-Bold"/>
                <a:cs typeface="BrownStd-Bold"/>
                <a:sym typeface="BrownStd-Bold"/>
              </a:defRPr>
            </a:pPr>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6" name="Table"/>
          <p:cNvGraphicFramePr/>
          <p:nvPr/>
        </p:nvGraphicFramePr>
        <p:xfrm>
          <a:off x="4482241" y="1879600"/>
          <a:ext cx="20828001" cy="10147300"/>
        </p:xfrm>
        <a:graphic>
          <a:graphicData uri="http://schemas.openxmlformats.org/drawingml/2006/table">
            <a:tbl>
              <a:tblPr>
                <a:tableStyleId>{2708684C-4D16-4618-839F-0558EEFCDFE6}</a:tableStyleId>
              </a:tblPr>
              <a:tblGrid>
                <a:gridCol w="3848100"/>
                <a:gridCol w="2362388"/>
                <a:gridCol w="1440327"/>
                <a:gridCol w="1531620"/>
                <a:gridCol w="777490"/>
                <a:gridCol w="780594"/>
                <a:gridCol w="764818"/>
                <a:gridCol w="825766"/>
                <a:gridCol w="771197"/>
                <a:gridCol w="772404"/>
                <a:gridCol w="772404"/>
                <a:gridCol w="772404"/>
              </a:tblGrid>
              <a:tr h="298450">
                <a:tc>
                  <a:txBody>
                    <a:bodyPr/>
                    <a:lstStyle/>
                    <a:p>
                      <a:pPr algn="ctr" defTabSz="914400">
                        <a:lnSpc>
                          <a:spcPct val="100000"/>
                        </a:lnSpc>
                        <a:defRPr sz="1800"/>
                      </a:pPr>
                      <a:r>
                        <a:rPr sz="1900">
                          <a:latin typeface="+mj-lt"/>
                          <a:ea typeface="+mj-ea"/>
                          <a:cs typeface="+mj-cs"/>
                        </a:rPr>
                        <a:t>Phase</a:t>
                      </a:r>
                    </a:p>
                  </a:txBody>
                  <a:tcPr marL="50800" marR="50800" marT="50800" marB="50800" anchor="ctr" horzOverflow="overflow">
                    <a:lnL w="12700">
                      <a:solidFill>
                        <a:schemeClr val="accent2">
                          <a:hueOff val="167855"/>
                          <a:satOff val="17755"/>
                          <a:lumOff val="-16671"/>
                        </a:schemeClr>
                      </a:solidFill>
                      <a:custDash>
                        <a:ds d="200000" sp="200000"/>
                      </a:custDash>
                      <a:miter lim="400000"/>
                    </a:lnL>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Activity</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Who leads?</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Status</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1</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2</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3</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4</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5</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6</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7</a:t>
                      </a:r>
                    </a:p>
                  </a:txBody>
                  <a:tcPr marL="50800" marR="50800" marT="50800" marB="50800" anchor="ctr" horzOverflow="overflow">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c>
                  <a:txBody>
                    <a:bodyPr/>
                    <a:lstStyle/>
                    <a:p>
                      <a:pPr algn="ctr" defTabSz="914400">
                        <a:lnSpc>
                          <a:spcPct val="100000"/>
                        </a:lnSpc>
                        <a:defRPr sz="1800"/>
                      </a:pPr>
                      <a:r>
                        <a:rPr sz="1900">
                          <a:latin typeface="+mj-lt"/>
                          <a:ea typeface="+mj-ea"/>
                          <a:cs typeface="+mj-cs"/>
                        </a:rPr>
                        <a:t>8</a:t>
                      </a:r>
                    </a:p>
                  </a:txBody>
                  <a:tcPr marL="50800" marR="50800" marT="50800" marB="50800" anchor="ctr" horzOverflow="overflow">
                    <a:lnR w="12700">
                      <a:solidFill>
                        <a:schemeClr val="accent2">
                          <a:hueOff val="167855"/>
                          <a:satOff val="17755"/>
                          <a:lumOff val="-16671"/>
                        </a:schemeClr>
                      </a:solidFill>
                      <a:custDash>
                        <a:ds d="200000" sp="200000"/>
                      </a:custDash>
                      <a:miter lim="400000"/>
                    </a:lnR>
                    <a:lnT w="12700">
                      <a:solidFill>
                        <a:schemeClr val="accent2">
                          <a:hueOff val="167855"/>
                          <a:satOff val="17755"/>
                          <a:lumOff val="-16671"/>
                        </a:schemeClr>
                      </a:solidFill>
                      <a:custDash>
                        <a:ds d="200000" sp="200000"/>
                      </a:custDash>
                      <a:miter lim="400000"/>
                    </a:lnT>
                    <a:lnB w="12700">
                      <a:solidFill>
                        <a:schemeClr val="accent2">
                          <a:hueOff val="167855"/>
                          <a:satOff val="17755"/>
                          <a:lumOff val="-16671"/>
                        </a:schemeClr>
                      </a:solidFill>
                      <a:custDash>
                        <a:ds d="200000" sp="200000"/>
                      </a:custDash>
                      <a:miter lim="400000"/>
                    </a:lnB>
                    <a:solidFill>
                      <a:schemeClr val="accent2">
                        <a:hueOff val="167855"/>
                        <a:satOff val="17755"/>
                        <a:lumOff val="-16671"/>
                      </a:schemeClr>
                    </a:solidFill>
                  </a:tcPr>
                </a:tc>
              </a:tr>
              <a:tr h="830798">
                <a:tc>
                  <a:txBody>
                    <a:bodyPr/>
                    <a:lstStyle/>
                    <a:p>
                      <a:pPr algn="ctr" defTabSz="914400">
                        <a:lnSpc>
                          <a:spcPct val="100000"/>
                        </a:lnSpc>
                        <a:defRPr sz="1800"/>
                      </a:pPr>
                      <a:r>
                        <a:rPr sz="1900">
                          <a:latin typeface="+mj-lt"/>
                          <a:ea typeface="+mj-ea"/>
                          <a:cs typeface="+mj-cs"/>
                        </a:rPr>
                        <a:t>Planning</a:t>
                      </a:r>
                    </a:p>
                  </a:txBody>
                  <a:tcPr marL="50800" marR="50800" marT="50800" marB="50800" anchor="ctr" horzOverflow="overflow">
                    <a:lnL w="12700">
                      <a:miter lim="400000"/>
                    </a:lnL>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T w="12700">
                      <a:solidFill>
                        <a:schemeClr val="accent2">
                          <a:hueOff val="167855"/>
                          <a:satOff val="17755"/>
                          <a:lumOff val="-16671"/>
                        </a:schemeClr>
                      </a:solidFill>
                      <a:custDash>
                        <a:ds d="200000" sp="200000"/>
                      </a:custDash>
                      <a:miter lim="400000"/>
                    </a:lnT>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lnT w="12700">
                      <a:solidFill>
                        <a:schemeClr val="accent2">
                          <a:hueOff val="167855"/>
                          <a:satOff val="17755"/>
                          <a:lumOff val="-16671"/>
                        </a:schemeClr>
                      </a:solidFill>
                      <a:custDash>
                        <a:ds d="200000" sp="200000"/>
                      </a:custDash>
                      <a:miter lim="400000"/>
                    </a:lnT>
                  </a:tcPr>
                </a:tc>
              </a:tr>
              <a:tr h="830798">
                <a:tc>
                  <a:txBody>
                    <a:bodyPr/>
                    <a:lstStyle/>
                    <a:p>
                      <a:pPr algn="ctr" defTabSz="914400">
                        <a:lnSpc>
                          <a:spcPct val="100000"/>
                        </a:lnSpc>
                        <a:defRPr sz="1900">
                          <a:latin typeface="+mj-lt"/>
                          <a:ea typeface="+mj-ea"/>
                          <a:cs typeface="+mj-cs"/>
                        </a:defRPr>
                      </a:pPr>
                      <a:endParaRP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73561">
                <a:tc>
                  <a:txBody>
                    <a:bodyPr/>
                    <a:lstStyle/>
                    <a:p>
                      <a:pPr algn="ctr" defTabSz="914400">
                        <a:lnSpc>
                          <a:spcPct val="100000"/>
                        </a:lnSpc>
                        <a:defRPr sz="1800"/>
                      </a:pPr>
                      <a:r>
                        <a:rPr sz="1900">
                          <a:latin typeface="+mj-lt"/>
                          <a:ea typeface="+mj-ea"/>
                          <a:cs typeface="+mj-cs"/>
                        </a:rPr>
                        <a:t>Pre-launch</a:t>
                      </a: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73561">
                <a:tc>
                  <a:txBody>
                    <a:bodyPr/>
                    <a:lstStyle/>
                    <a:p>
                      <a:pPr algn="ctr" defTabSz="914400">
                        <a:lnSpc>
                          <a:spcPct val="100000"/>
                        </a:lnSpc>
                        <a:defRPr sz="1900">
                          <a:latin typeface="+mj-lt"/>
                          <a:ea typeface="+mj-ea"/>
                          <a:cs typeface="+mj-cs"/>
                        </a:defRPr>
                      </a:pPr>
                      <a:endParaRP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648136">
                <a:tc>
                  <a:txBody>
                    <a:bodyPr/>
                    <a:lstStyle/>
                    <a:p>
                      <a:pPr algn="ctr" defTabSz="914400">
                        <a:lnSpc>
                          <a:spcPct val="100000"/>
                        </a:lnSpc>
                        <a:defRPr sz="1800"/>
                      </a:pPr>
                      <a:r>
                        <a:rPr sz="1900">
                          <a:latin typeface="+mj-lt"/>
                          <a:ea typeface="+mj-ea"/>
                          <a:cs typeface="+mj-cs"/>
                        </a:rPr>
                        <a:t>Launch</a:t>
                      </a: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648136">
                <a:tc>
                  <a:txBody>
                    <a:bodyPr/>
                    <a:lstStyle/>
                    <a:p>
                      <a:pPr algn="ctr" defTabSz="914400">
                        <a:lnSpc>
                          <a:spcPct val="100000"/>
                        </a:lnSpc>
                        <a:defRPr sz="1900">
                          <a:latin typeface="+mj-lt"/>
                          <a:ea typeface="+mj-ea"/>
                          <a:cs typeface="+mj-cs"/>
                        </a:defRPr>
                      </a:pPr>
                      <a:endParaRP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36255">
                <a:tc>
                  <a:txBody>
                    <a:bodyPr/>
                    <a:lstStyle/>
                    <a:p>
                      <a:pPr algn="ctr" defTabSz="914400">
                        <a:lnSpc>
                          <a:spcPct val="100000"/>
                        </a:lnSpc>
                        <a:defRPr sz="1800"/>
                      </a:pPr>
                      <a:r>
                        <a:rPr sz="1900">
                          <a:latin typeface="+mj-lt"/>
                          <a:ea typeface="+mj-ea"/>
                          <a:cs typeface="+mj-cs"/>
                        </a:rPr>
                        <a:t>Review 1</a:t>
                      </a: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36255">
                <a:tc>
                  <a:txBody>
                    <a:bodyPr/>
                    <a:lstStyle/>
                    <a:p>
                      <a:pPr algn="ctr" defTabSz="914400">
                        <a:lnSpc>
                          <a:spcPct val="100000"/>
                        </a:lnSpc>
                        <a:defRPr sz="1900">
                          <a:latin typeface="+mj-lt"/>
                          <a:ea typeface="+mj-ea"/>
                          <a:cs typeface="+mj-cs"/>
                        </a:defRPr>
                      </a:pPr>
                      <a:endParaRP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56496">
                <a:tc>
                  <a:txBody>
                    <a:bodyPr/>
                    <a:lstStyle/>
                    <a:p>
                      <a:pPr algn="ctr" defTabSz="914400">
                        <a:lnSpc>
                          <a:spcPct val="100000"/>
                        </a:lnSpc>
                        <a:defRPr sz="1800"/>
                      </a:pPr>
                      <a:r>
                        <a:rPr sz="1900">
                          <a:latin typeface="+mj-lt"/>
                          <a:ea typeface="+mj-ea"/>
                          <a:cs typeface="+mj-cs"/>
                        </a:rPr>
                        <a:t>Phase two</a:t>
                      </a: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56496">
                <a:tc>
                  <a:txBody>
                    <a:bodyPr/>
                    <a:lstStyle/>
                    <a:p>
                      <a:pPr algn="ctr" defTabSz="914400">
                        <a:lnSpc>
                          <a:spcPct val="100000"/>
                        </a:lnSpc>
                        <a:defRPr sz="1900">
                          <a:latin typeface="+mj-lt"/>
                          <a:ea typeface="+mj-ea"/>
                          <a:cs typeface="+mj-cs"/>
                        </a:defRPr>
                      </a:pPr>
                      <a:endParaRP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789523">
                <a:tc>
                  <a:txBody>
                    <a:bodyPr/>
                    <a:lstStyle/>
                    <a:p>
                      <a:pPr algn="ctr" defTabSz="914400">
                        <a:lnSpc>
                          <a:spcPct val="100000"/>
                        </a:lnSpc>
                        <a:defRPr sz="1800"/>
                      </a:pPr>
                      <a:r>
                        <a:rPr sz="1900">
                          <a:latin typeface="+mj-lt"/>
                          <a:ea typeface="+mj-ea"/>
                          <a:cs typeface="+mj-cs"/>
                        </a:rPr>
                        <a:t>Review 2</a:t>
                      </a: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789523">
                <a:tc>
                  <a:txBody>
                    <a:bodyPr/>
                    <a:lstStyle/>
                    <a:p>
                      <a:pPr algn="ctr" defTabSz="914400">
                        <a:lnSpc>
                          <a:spcPct val="100000"/>
                        </a:lnSpc>
                        <a:defRPr sz="1900">
                          <a:latin typeface="+mj-lt"/>
                          <a:ea typeface="+mj-ea"/>
                          <a:cs typeface="+mj-cs"/>
                        </a:defRPr>
                      </a:pPr>
                      <a:endParaRP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47863">
                <a:tc>
                  <a:txBody>
                    <a:bodyPr/>
                    <a:lstStyle/>
                    <a:p>
                      <a:pPr algn="ctr" defTabSz="914400">
                        <a:lnSpc>
                          <a:spcPct val="100000"/>
                        </a:lnSpc>
                        <a:defRPr sz="1800"/>
                      </a:pPr>
                      <a:r>
                        <a:rPr sz="1900">
                          <a:latin typeface="+mj-lt"/>
                          <a:ea typeface="+mj-ea"/>
                          <a:cs typeface="+mj-cs"/>
                        </a:rPr>
                        <a:t>Phase 3</a:t>
                      </a:r>
                    </a:p>
                  </a:txBody>
                  <a:tcPr marL="50800" marR="50800" marT="50800" marB="50800" anchor="ctr" horzOverflow="overflow">
                    <a:lnL w="12700">
                      <a:miter lim="400000"/>
                    </a:lnL>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tcPr>
                </a:tc>
              </a:tr>
              <a:tr h="825936">
                <a:tc>
                  <a:txBody>
                    <a:bodyPr/>
                    <a:lstStyle/>
                    <a:p>
                      <a:pPr algn="ctr" defTabSz="914400">
                        <a:lnSpc>
                          <a:spcPct val="100000"/>
                        </a:lnSpc>
                        <a:defRPr sz="1800"/>
                      </a:pPr>
                      <a:r>
                        <a:rPr sz="1900">
                          <a:latin typeface="+mj-lt"/>
                          <a:ea typeface="+mj-ea"/>
                          <a:cs typeface="+mj-cs"/>
                        </a:rPr>
                        <a:t>End of campaign review</a:t>
                      </a:r>
                    </a:p>
                  </a:txBody>
                  <a:tcPr marL="50800" marR="50800" marT="50800" marB="50800" anchor="ctr" horzOverflow="overflow">
                    <a:lnL w="12700">
                      <a:miter lim="400000"/>
                    </a:lnL>
                    <a:lnB w="12700">
                      <a:miter lim="400000"/>
                    </a:lnB>
                  </a:tcPr>
                </a:tc>
                <a:tc>
                  <a:txBody>
                    <a:bodyPr/>
                    <a:lstStyle/>
                    <a:p>
                      <a:pPr algn="ctr" defTabSz="914400">
                        <a:lnSpc>
                          <a:spcPct val="100000"/>
                        </a:lnSpc>
                        <a:defRPr sz="1800"/>
                      </a:pPr>
                      <a:r>
                        <a:rPr sz="1900">
                          <a:latin typeface="+mj-lt"/>
                          <a:ea typeface="+mj-ea"/>
                          <a:cs typeface="+mj-cs"/>
                        </a:rPr>
                        <a:t>xxx</a:t>
                      </a: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B w="12700">
                      <a:miter lim="400000"/>
                    </a:lnB>
                  </a:tcPr>
                </a:tc>
                <a:tc>
                  <a:txBody>
                    <a:bodyPr/>
                    <a:lstStyle/>
                    <a:p>
                      <a:pPr algn="ctr" defTabSz="914400">
                        <a:lnSpc>
                          <a:spcPct val="100000"/>
                        </a:lnSpc>
                        <a:defRPr sz="1900">
                          <a:latin typeface="+mj-lt"/>
                          <a:ea typeface="+mj-ea"/>
                          <a:cs typeface="+mj-cs"/>
                        </a:defRPr>
                      </a:pPr>
                      <a:endParaRPr/>
                    </a:p>
                  </a:txBody>
                  <a:tcPr marL="50800" marR="50800" marT="50800" marB="50800" anchor="ctr" horzOverflow="overflow">
                    <a:lnR w="12700">
                      <a:miter lim="400000"/>
                    </a:lnR>
                    <a:lnB w="12700">
                      <a:miter lim="400000"/>
                    </a:lnB>
                  </a:tcPr>
                </a:tc>
              </a:tr>
            </a:tbl>
          </a:graphicData>
        </a:graphic>
      </p:graphicFrame>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 name="Thank you"/>
          <p:cNvSpPr txBox="1">
            <a:spLocks noGrp="1"/>
          </p:cNvSpPr>
          <p:nvPr>
            <p:ph type="body" idx="13"/>
          </p:nvPr>
        </p:nvSpPr>
        <p:spPr>
          <a:prstGeom prst="rect">
            <a:avLst/>
          </a:prstGeom>
        </p:spPr>
        <p:txBody>
          <a:bodyPr/>
          <a:lstStyle>
            <a:lvl1pPr>
              <a:defRPr>
                <a:latin typeface="BrownStd-Bold"/>
                <a:ea typeface="BrownStd-Bold"/>
                <a:cs typeface="BrownStd-Bold"/>
                <a:sym typeface="BrownStd-Bold"/>
              </a:defRPr>
            </a:lvl1pPr>
          </a:lstStyle>
          <a:p>
            <a:r>
              <a:t>Thank you</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 name="How to use these templates and toolkits"/>
          <p:cNvSpPr txBox="1">
            <a:spLocks noGrp="1"/>
          </p:cNvSpPr>
          <p:nvPr>
            <p:ph type="body" idx="13"/>
          </p:nvPr>
        </p:nvSpPr>
        <p:spPr>
          <a:prstGeom prst="rect">
            <a:avLst/>
          </a:prstGeom>
        </p:spPr>
        <p:txBody>
          <a:bodyPr/>
          <a:lstStyle/>
          <a:p>
            <a:r>
              <a:t>How to use these templates and toolkits</a:t>
            </a:r>
          </a:p>
        </p:txBody>
      </p:sp>
      <p:sp>
        <p:nvSpPr>
          <p:cNvPr id="649" name="This toolkit is designed for you to use individually, or with a group of people in a team planning session. You don’t have to use all the resources provided, and you can, of course, adapt them to meet your individual needs.…"/>
          <p:cNvSpPr txBox="1">
            <a:spLocks noGrp="1"/>
          </p:cNvSpPr>
          <p:nvPr>
            <p:ph type="body" idx="14"/>
          </p:nvPr>
        </p:nvSpPr>
        <p:spPr>
          <a:prstGeom prst="rect">
            <a:avLst/>
          </a:prstGeom>
        </p:spPr>
        <p:txBody>
          <a:bodyPr/>
          <a:lstStyle/>
          <a:p>
            <a:pPr>
              <a:defRPr sz="4300">
                <a:latin typeface="+mj-lt"/>
                <a:ea typeface="+mj-ea"/>
                <a:cs typeface="+mj-cs"/>
                <a:sym typeface="BrownStd-Regular"/>
              </a:defRPr>
            </a:pPr>
            <a:r>
              <a:t>This toolkit is designed for you to use individually, or with a group of people in a team planning session. You don’t have to use all the resources provided, and you can, of course, adapt them to meet your individual needs. </a:t>
            </a:r>
          </a:p>
          <a:p>
            <a:pPr>
              <a:defRPr sz="4300">
                <a:latin typeface="+mj-lt"/>
                <a:ea typeface="+mj-ea"/>
                <a:cs typeface="+mj-cs"/>
                <a:sym typeface="BrownStd-Regular"/>
              </a:defRPr>
            </a:pPr>
            <a:endParaRPr/>
          </a:p>
          <a:p>
            <a:pPr>
              <a:defRPr sz="4300">
                <a:latin typeface="+mj-lt"/>
                <a:ea typeface="+mj-ea"/>
                <a:cs typeface="+mj-cs"/>
                <a:sym typeface="BrownStd-Regular"/>
              </a:defRPr>
            </a:pPr>
            <a:r>
              <a:t>This toolkit has been provided as a PowerPoint file, so you can edit as you need.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 name="What is included in a campaign plan?"/>
          <p:cNvSpPr txBox="1">
            <a:spLocks noGrp="1"/>
          </p:cNvSpPr>
          <p:nvPr>
            <p:ph type="body" idx="13"/>
          </p:nvPr>
        </p:nvSpPr>
        <p:spPr>
          <a:prstGeom prst="rect">
            <a:avLst/>
          </a:prstGeom>
        </p:spPr>
        <p:txBody>
          <a:bodyPr/>
          <a:lstStyle/>
          <a:p>
            <a:r>
              <a:t>What is included in a campaign plan?</a:t>
            </a:r>
          </a:p>
        </p:txBody>
      </p:sp>
      <p:sp>
        <p:nvSpPr>
          <p:cNvPr id="652" name="How much time and effort you invest into your campaign plan will depend on your available resources, and the scale of campaign that you are looking to deliver…"/>
          <p:cNvSpPr txBox="1">
            <a:spLocks noGrp="1"/>
          </p:cNvSpPr>
          <p:nvPr>
            <p:ph type="body" idx="14"/>
          </p:nvPr>
        </p:nvSpPr>
        <p:spPr>
          <a:xfrm>
            <a:off x="2667000" y="3292899"/>
            <a:ext cx="21082214" cy="7622779"/>
          </a:xfrm>
          <a:prstGeom prst="rect">
            <a:avLst/>
          </a:prstGeom>
        </p:spPr>
        <p:txBody>
          <a:bodyPr/>
          <a:lstStyle/>
          <a:p>
            <a:pPr>
              <a:defRPr sz="4300">
                <a:latin typeface="+mj-lt"/>
                <a:ea typeface="+mj-ea"/>
                <a:cs typeface="+mj-cs"/>
                <a:sym typeface="BrownStd-Regular"/>
              </a:defRPr>
            </a:pPr>
            <a:r>
              <a:t>How much time and effort you invest into your campaign plan will depend on your available resources, and the scale of campaign that you are looking to deliver</a:t>
            </a:r>
          </a:p>
          <a:p>
            <a:pPr>
              <a:defRPr sz="4300">
                <a:latin typeface="+mj-lt"/>
                <a:ea typeface="+mj-ea"/>
                <a:cs typeface="+mj-cs"/>
                <a:sym typeface="BrownStd-Regular"/>
              </a:defRPr>
            </a:pPr>
            <a:r>
              <a:t>It is helpful to remember these core elements of a campaign plan; you may decide that some can be deprioritised for smaller campaigns</a:t>
            </a:r>
            <a:endParaRPr sz="5533">
              <a:solidFill>
                <a:srgbClr val="6B44AD"/>
              </a:solidFill>
              <a:latin typeface="Helvetica"/>
              <a:ea typeface="Helvetica"/>
              <a:cs typeface="Helvetica"/>
              <a:sym typeface="Helvetica"/>
            </a:endParaRPr>
          </a:p>
          <a:p>
            <a:pPr defTabSz="457200">
              <a:lnSpc>
                <a:spcPct val="100000"/>
              </a:lnSpc>
              <a:defRPr sz="1400">
                <a:solidFill>
                  <a:srgbClr val="6B44AD"/>
                </a:solidFill>
                <a:latin typeface="Verdana"/>
                <a:ea typeface="Verdana"/>
                <a:cs typeface="Verdana"/>
                <a:sym typeface="Verdana"/>
              </a:defRPr>
            </a:pPr>
            <a:r>
              <a:t> </a:t>
            </a:r>
            <a:endParaRPr sz="5533">
              <a:latin typeface="Helvetica"/>
              <a:ea typeface="Helvetica"/>
              <a:cs typeface="Helvetica"/>
              <a:sym typeface="Helvetica"/>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655" name="A reminder……"/>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lgn="ctr" defTabSz="825500">
              <a:lnSpc>
                <a:spcPct val="100000"/>
              </a:lnSpc>
              <a:defRPr sz="6000">
                <a:solidFill>
                  <a:srgbClr val="4F2096"/>
                </a:solidFill>
                <a:latin typeface="BrownStd-Bold"/>
                <a:ea typeface="BrownStd-Bold"/>
                <a:cs typeface="BrownStd-Bold"/>
                <a:sym typeface="BrownStd-Bold"/>
              </a:defRPr>
            </a:pPr>
            <a:endParaRPr/>
          </a:p>
          <a:p>
            <a:pPr algn="ctr" defTabSz="825500">
              <a:lnSpc>
                <a:spcPct val="100000"/>
              </a:lnSpc>
              <a:defRPr sz="9000">
                <a:solidFill>
                  <a:srgbClr val="4F2096"/>
                </a:solidFill>
                <a:latin typeface="BrownStd-Bold"/>
                <a:ea typeface="BrownStd-Bold"/>
                <a:cs typeface="BrownStd-Bold"/>
                <a:sym typeface="BrownStd-Bold"/>
              </a:defRPr>
            </a:pPr>
            <a:r>
              <a:t>A reminder… </a:t>
            </a:r>
          </a:p>
          <a:p>
            <a:pPr algn="ctr" defTabSz="825500">
              <a:lnSpc>
                <a:spcPct val="100000"/>
              </a:lnSpc>
              <a:defRPr sz="9000">
                <a:solidFill>
                  <a:srgbClr val="4F2096"/>
                </a:solidFill>
                <a:latin typeface="BrownStd-Bold"/>
                <a:ea typeface="BrownStd-Bold"/>
                <a:cs typeface="BrownStd-Bold"/>
                <a:sym typeface="BrownStd-Bold"/>
              </a:defRPr>
            </a:pPr>
            <a:r>
              <a:t>why planning is important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Why is planning important?"/>
          <p:cNvSpPr txBox="1">
            <a:spLocks noGrp="1"/>
          </p:cNvSpPr>
          <p:nvPr>
            <p:ph type="body" idx="13"/>
          </p:nvPr>
        </p:nvSpPr>
        <p:spPr>
          <a:prstGeom prst="rect">
            <a:avLst/>
          </a:prstGeom>
        </p:spPr>
        <p:txBody>
          <a:bodyPr/>
          <a:lstStyle/>
          <a:p>
            <a:r>
              <a:t>Why is planning important? </a:t>
            </a:r>
          </a:p>
        </p:txBody>
      </p:sp>
      <p:sp>
        <p:nvSpPr>
          <p:cNvPr id="658" name="Why plan?…"/>
          <p:cNvSpPr txBox="1">
            <a:spLocks noGrp="1"/>
          </p:cNvSpPr>
          <p:nvPr>
            <p:ph type="body" idx="14"/>
          </p:nvPr>
        </p:nvSpPr>
        <p:spPr>
          <a:xfrm>
            <a:off x="2667000" y="3292899"/>
            <a:ext cx="21082214" cy="7622779"/>
          </a:xfrm>
          <a:prstGeom prst="rect">
            <a:avLst/>
          </a:prstGeom>
        </p:spPr>
        <p:txBody>
          <a:bodyPr/>
          <a:lstStyle/>
          <a:p>
            <a:pPr>
              <a:defRPr sz="4300"/>
            </a:pPr>
            <a:r>
              <a:t>Why plan? </a:t>
            </a:r>
          </a:p>
          <a:p>
            <a:pPr>
              <a:defRPr sz="4300">
                <a:latin typeface="+mj-lt"/>
                <a:ea typeface="+mj-ea"/>
                <a:cs typeface="+mj-cs"/>
                <a:sym typeface="BrownStd-Regular"/>
              </a:defRPr>
            </a:pPr>
            <a:endParaRPr/>
          </a:p>
          <a:p>
            <a:pPr>
              <a:defRPr sz="4300">
                <a:latin typeface="+mj-lt"/>
                <a:ea typeface="+mj-ea"/>
                <a:cs typeface="+mj-cs"/>
                <a:sym typeface="BrownStd-Regular"/>
              </a:defRPr>
            </a:pPr>
            <a:r>
              <a:t>Planning makes campaigns more effective, successful and impactful</a:t>
            </a:r>
          </a:p>
          <a:p>
            <a:pPr>
              <a:defRPr sz="4300">
                <a:latin typeface="+mj-lt"/>
                <a:ea typeface="+mj-ea"/>
                <a:cs typeface="+mj-cs"/>
                <a:sym typeface="BrownStd-Regular"/>
              </a:defRPr>
            </a:pPr>
            <a:r>
              <a:rPr sz="933">
                <a:latin typeface="Times New Roman"/>
                <a:ea typeface="Times New Roman"/>
                <a:cs typeface="Times New Roman"/>
                <a:sym typeface="Times New Roman"/>
              </a:rPr>
              <a:t> </a:t>
            </a:r>
            <a:r>
              <a:t>A good plan makes best use of your time and energy</a:t>
            </a:r>
          </a:p>
          <a:p>
            <a:pPr>
              <a:defRPr sz="4300">
                <a:latin typeface="+mj-lt"/>
                <a:ea typeface="+mj-ea"/>
                <a:cs typeface="+mj-cs"/>
                <a:sym typeface="BrownStd-Regular"/>
              </a:defRPr>
            </a:pPr>
            <a:r>
              <a:t>Planning allows you to learn from success or failure</a:t>
            </a:r>
          </a:p>
          <a:p>
            <a:pPr>
              <a:defRPr sz="4300">
                <a:latin typeface="+mj-lt"/>
                <a:ea typeface="+mj-ea"/>
                <a:cs typeface="+mj-cs"/>
                <a:sym typeface="BrownStd-Regular"/>
              </a:defRPr>
            </a:pPr>
            <a:r>
              <a:t>Encouraging buy in from across your team in the planning stages of a campaign help ensure everyone’s needs are recognised and expectations align</a:t>
            </a:r>
          </a:p>
          <a:p>
            <a:pPr>
              <a:defRPr sz="4300">
                <a:latin typeface="+mj-lt"/>
                <a:ea typeface="+mj-ea"/>
                <a:cs typeface="+mj-cs"/>
                <a:sym typeface="BrownStd-Regular"/>
              </a:defRPr>
            </a:pPr>
            <a:endParaRPr sz="5533">
              <a:solidFill>
                <a:srgbClr val="6B44AD"/>
              </a:solidFill>
              <a:latin typeface="Helvetica"/>
              <a:ea typeface="Helvetica"/>
              <a:cs typeface="Helvetica"/>
              <a:sym typeface="Helvetica"/>
            </a:endParaRPr>
          </a:p>
          <a:p>
            <a:pPr defTabSz="457200">
              <a:lnSpc>
                <a:spcPct val="100000"/>
              </a:lnSpc>
              <a:defRPr sz="1400">
                <a:solidFill>
                  <a:srgbClr val="6B44AD"/>
                </a:solidFill>
                <a:latin typeface="Verdana"/>
                <a:ea typeface="Verdana"/>
                <a:cs typeface="Verdana"/>
                <a:sym typeface="Verdana"/>
              </a:defRPr>
            </a:pPr>
            <a:r>
              <a:t> </a:t>
            </a:r>
            <a:endParaRPr sz="5533">
              <a:latin typeface="Helvetica"/>
              <a:ea typeface="Helvetica"/>
              <a:cs typeface="Helvetica"/>
              <a:sym typeface="Helvetica"/>
            </a:endParaRPr>
          </a:p>
        </p:txBody>
      </p:sp>
      <p:sp>
        <p:nvSpPr>
          <p:cNvPr id="659" name="Use these prompts at the start of a planning session with you team or to help you establish the need to invest in the planning stages"/>
          <p:cNvSpPr/>
          <p:nvPr/>
        </p:nvSpPr>
        <p:spPr>
          <a:xfrm>
            <a:off x="18502459" y="461625"/>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spcBef>
                <a:spcPts val="3000"/>
              </a:spcBef>
              <a:defRPr sz="2800">
                <a:solidFill>
                  <a:srgbClr val="FFFFFF"/>
                </a:solidFill>
                <a:latin typeface="BrownStd-Bold"/>
                <a:ea typeface="BrownStd-Bold"/>
                <a:cs typeface="BrownStd-Bold"/>
                <a:sym typeface="BrownStd-Bold"/>
              </a:defRPr>
            </a:lvl1pPr>
          </a:lstStyle>
          <a:p>
            <a:r>
              <a:t>Use these prompts at the start of a planning session with you team or to help you establish the need to invest in the planning stages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662" name="A campaign plan - what’s included?"/>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lgn="ctr" defTabSz="825500">
              <a:lnSpc>
                <a:spcPct val="100000"/>
              </a:lnSpc>
              <a:defRPr sz="6000">
                <a:solidFill>
                  <a:srgbClr val="4F2096"/>
                </a:solidFill>
                <a:latin typeface="BrownStd-Bold"/>
                <a:ea typeface="BrownStd-Bold"/>
                <a:cs typeface="BrownStd-Bold"/>
                <a:sym typeface="BrownStd-Bold"/>
              </a:defRPr>
            </a:pPr>
            <a:endParaRPr/>
          </a:p>
          <a:p>
            <a:pPr algn="ctr" defTabSz="825500">
              <a:lnSpc>
                <a:spcPct val="100000"/>
              </a:lnSpc>
              <a:defRPr sz="9000">
                <a:solidFill>
                  <a:srgbClr val="4F2096"/>
                </a:solidFill>
                <a:latin typeface="BrownStd-Bold"/>
                <a:ea typeface="BrownStd-Bold"/>
                <a:cs typeface="BrownStd-Bold"/>
                <a:sym typeface="BrownStd-Bold"/>
              </a:defRPr>
            </a:pPr>
            <a:r>
              <a:t>A campaign plan - what’s included?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 name="What is included in a campaign plan?"/>
          <p:cNvSpPr txBox="1">
            <a:spLocks noGrp="1"/>
          </p:cNvSpPr>
          <p:nvPr>
            <p:ph type="body" idx="13"/>
          </p:nvPr>
        </p:nvSpPr>
        <p:spPr>
          <a:prstGeom prst="rect">
            <a:avLst/>
          </a:prstGeom>
        </p:spPr>
        <p:txBody>
          <a:bodyPr/>
          <a:lstStyle/>
          <a:p>
            <a:r>
              <a:t>What is included in a campaign plan?</a:t>
            </a:r>
          </a:p>
        </p:txBody>
      </p:sp>
      <p:sp>
        <p:nvSpPr>
          <p:cNvPr id="665" name="A CLEAR BRIEF"/>
          <p:cNvSpPr/>
          <p:nvPr/>
        </p:nvSpPr>
        <p:spPr>
          <a:xfrm>
            <a:off x="1432032" y="2791087"/>
            <a:ext cx="9502593"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A CLEAR BRIEF</a:t>
            </a:r>
          </a:p>
        </p:txBody>
      </p:sp>
      <p:sp>
        <p:nvSpPr>
          <p:cNvPr id="666" name="COMPETITOR REVIEW"/>
          <p:cNvSpPr/>
          <p:nvPr/>
        </p:nvSpPr>
        <p:spPr>
          <a:xfrm>
            <a:off x="1432032" y="4327962"/>
            <a:ext cx="9502593"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COMPETITOR REVIEW</a:t>
            </a:r>
          </a:p>
        </p:txBody>
      </p:sp>
      <p:sp>
        <p:nvSpPr>
          <p:cNvPr id="667" name="YOUR MARKET OFFER"/>
          <p:cNvSpPr/>
          <p:nvPr/>
        </p:nvSpPr>
        <p:spPr>
          <a:xfrm>
            <a:off x="1432032" y="5864836"/>
            <a:ext cx="9502593"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YOUR MARKET OFFER</a:t>
            </a:r>
          </a:p>
        </p:txBody>
      </p:sp>
      <p:sp>
        <p:nvSpPr>
          <p:cNvPr id="668" name="CAMPAIGN OBJECTIVES"/>
          <p:cNvSpPr/>
          <p:nvPr/>
        </p:nvSpPr>
        <p:spPr>
          <a:xfrm>
            <a:off x="1432032" y="7401710"/>
            <a:ext cx="9502593" cy="1277936"/>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CAMPAIGN OBJECTIVES</a:t>
            </a:r>
          </a:p>
        </p:txBody>
      </p:sp>
      <p:sp>
        <p:nvSpPr>
          <p:cNvPr id="669" name="AUDIENCE TARGETING"/>
          <p:cNvSpPr/>
          <p:nvPr/>
        </p:nvSpPr>
        <p:spPr>
          <a:xfrm>
            <a:off x="1432032" y="8938585"/>
            <a:ext cx="9502593" cy="1277936"/>
          </a:xfrm>
          <a:prstGeom prst="rect">
            <a:avLst/>
          </a:prstGeom>
          <a:solidFill>
            <a:srgbClr val="2F3237">
              <a:alpha val="70309"/>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AUDIENCE TARGETING</a:t>
            </a:r>
          </a:p>
        </p:txBody>
      </p:sp>
      <p:sp>
        <p:nvSpPr>
          <p:cNvPr id="670" name="CAMPAIGN MESSAGING"/>
          <p:cNvSpPr/>
          <p:nvPr/>
        </p:nvSpPr>
        <p:spPr>
          <a:xfrm>
            <a:off x="11236432" y="2791087"/>
            <a:ext cx="9502593" cy="1277937"/>
          </a:xfrm>
          <a:prstGeom prst="rect">
            <a:avLst/>
          </a:prstGeom>
          <a:solidFill>
            <a:srgbClr val="2F3237">
              <a:alpha val="70309"/>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CAMPAIGN MESSAGING</a:t>
            </a:r>
          </a:p>
        </p:txBody>
      </p:sp>
      <p:sp>
        <p:nvSpPr>
          <p:cNvPr id="671" name="CHANNELS"/>
          <p:cNvSpPr/>
          <p:nvPr/>
        </p:nvSpPr>
        <p:spPr>
          <a:xfrm>
            <a:off x="11236432" y="4321524"/>
            <a:ext cx="9502593"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CHANNELS</a:t>
            </a:r>
          </a:p>
        </p:txBody>
      </p:sp>
      <p:sp>
        <p:nvSpPr>
          <p:cNvPr id="672" name="TIMINGS AND PHASING"/>
          <p:cNvSpPr/>
          <p:nvPr/>
        </p:nvSpPr>
        <p:spPr>
          <a:xfrm>
            <a:off x="11236432" y="5864836"/>
            <a:ext cx="9502593" cy="1277936"/>
          </a:xfrm>
          <a:prstGeom prst="rect">
            <a:avLst/>
          </a:prstGeom>
          <a:solidFill>
            <a:srgbClr val="2F3237">
              <a:alpha val="70309"/>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TIMINGS AND PHASING</a:t>
            </a: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BrownStd-Regular"/>
        <a:ea typeface="BrownStd-Regular"/>
        <a:cs typeface="BrownStd-Regular"/>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BrownStd-Regular"/>
        <a:ea typeface="BrownStd-Regular"/>
        <a:cs typeface="BrownStd-Regular"/>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2370</Words>
  <Application>Microsoft Macintosh PowerPoint</Application>
  <PresentationFormat>Custom</PresentationFormat>
  <Paragraphs>545</Paragraphs>
  <Slides>39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Bressay</vt:lpstr>
      <vt:lpstr>BrownStd-Bold</vt:lpstr>
      <vt:lpstr>BrownStd-ReclinRegular</vt:lpstr>
      <vt:lpstr>BrownStd-Regular</vt:lpstr>
      <vt:lpstr>Helvetica</vt:lpstr>
      <vt:lpstr>Helvetica Light</vt:lpstr>
      <vt:lpstr>Lucida Grande</vt:lpstr>
      <vt:lpstr>Times New Roman</vt:lpstr>
      <vt:lpstr>Verdana</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Clare Dickinson</cp:lastModifiedBy>
  <cp:revision>1</cp:revision>
  <dcterms:modified xsi:type="dcterms:W3CDTF">2022-03-30T08:51:03Z</dcterms:modified>
</cp:coreProperties>
</file>