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83" r:id="rId3"/>
    <p:sldId id="264" r:id="rId4"/>
    <p:sldId id="265" r:id="rId5"/>
    <p:sldId id="266" r:id="rId6"/>
    <p:sldId id="267" r:id="rId7"/>
    <p:sldId id="285" r:id="rId8"/>
    <p:sldId id="268" r:id="rId9"/>
    <p:sldId id="269" r:id="rId10"/>
    <p:sldId id="291" r:id="rId11"/>
    <p:sldId id="292" r:id="rId12"/>
    <p:sldId id="293" r:id="rId13"/>
    <p:sldId id="309" r:id="rId14"/>
    <p:sldId id="286" r:id="rId15"/>
    <p:sldId id="256" r:id="rId16"/>
    <p:sldId id="295" r:id="rId17"/>
    <p:sldId id="296" r:id="rId18"/>
    <p:sldId id="260" r:id="rId19"/>
    <p:sldId id="297" r:id="rId20"/>
    <p:sldId id="298" r:id="rId21"/>
    <p:sldId id="299" r:id="rId22"/>
    <p:sldId id="300" r:id="rId23"/>
    <p:sldId id="273" r:id="rId24"/>
    <p:sldId id="271" r:id="rId25"/>
    <p:sldId id="274" r:id="rId26"/>
    <p:sldId id="301" r:id="rId27"/>
    <p:sldId id="302" r:id="rId28"/>
    <p:sldId id="303" r:id="rId29"/>
    <p:sldId id="272" r:id="rId30"/>
    <p:sldId id="282" r:id="rId31"/>
    <p:sldId id="287" r:id="rId32"/>
    <p:sldId id="308" r:id="rId33"/>
    <p:sldId id="305" r:id="rId34"/>
    <p:sldId id="306" r:id="rId35"/>
    <p:sldId id="307" r:id="rId36"/>
    <p:sldId id="279"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58FC4D-EEC9-04E9-52E5-84DE55028C30}" name="Tony Blake" initials="TB" userId="S::tony.blake@sharedintelligence.net::27fba253-d3d5-4985-9b8f-5880fe0b5dbc" providerId="AD"/>
  <p188:author id="{FEF830AC-F630-862D-6C0F-0E204443D1DF}" name="Imogen Stanley" initials="IS" userId="S::Imogen.stanley@sharedintelligence.net::85f26f23-c0f8-4f8b-a73b-ba3e6fe2ef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B4C8"/>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0" autoAdjust="0"/>
    <p:restoredTop sz="92373" autoAdjust="0"/>
  </p:normalViewPr>
  <p:slideViewPr>
    <p:cSldViewPr snapToGrid="0">
      <p:cViewPr varScale="1">
        <p:scale>
          <a:sx n="58" d="100"/>
          <a:sy n="58" d="100"/>
        </p:scale>
        <p:origin x="114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22B1-DB35-4D72-9AAC-EB131A812EC0}"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FA7AC-6C4B-4835-B5AE-F64279D58B15}" type="slidenum">
              <a:rPr lang="en-GB" smtClean="0"/>
              <a:t>‹#›</a:t>
            </a:fld>
            <a:endParaRPr lang="en-GB"/>
          </a:p>
        </p:txBody>
      </p:sp>
    </p:spTree>
    <p:extLst>
      <p:ext uri="{BB962C8B-B14F-4D97-AF65-F5344CB8AC3E}">
        <p14:creationId xmlns:p14="http://schemas.microsoft.com/office/powerpoint/2010/main" val="42512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ED3BE-9230-119B-410A-32C95B594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DE3B0-B273-E3EE-81D9-806594202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2394C-4ADD-F497-EE9F-7F43E8AF08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1ECDF6-97AD-BD9D-D7B8-25555A7610EB}"/>
              </a:ext>
            </a:extLst>
          </p:cNvPr>
          <p:cNvSpPr>
            <a:spLocks noGrp="1"/>
          </p:cNvSpPr>
          <p:nvPr>
            <p:ph type="sldNum" sz="quarter" idx="5"/>
          </p:nvPr>
        </p:nvSpPr>
        <p:spPr/>
        <p:txBody>
          <a:bodyPr/>
          <a:lstStyle/>
          <a:p>
            <a:fld id="{9C4FA7AC-6C4B-4835-B5AE-F64279D58B15}" type="slidenum">
              <a:rPr lang="en-GB" smtClean="0"/>
              <a:t>1</a:t>
            </a:fld>
            <a:endParaRPr lang="en-GB"/>
          </a:p>
        </p:txBody>
      </p:sp>
    </p:spTree>
    <p:extLst>
      <p:ext uri="{BB962C8B-B14F-4D97-AF65-F5344CB8AC3E}">
        <p14:creationId xmlns:p14="http://schemas.microsoft.com/office/powerpoint/2010/main" val="262811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CC50-10B3-DDF1-55A4-11D9E9C35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E7BB8-8C3E-AD28-4494-DFA278CB3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3D2B6-4906-9489-C4C6-664B17098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6005E3-DDF5-DD79-9BAF-0BB6B7CF667D}"/>
              </a:ext>
            </a:extLst>
          </p:cNvPr>
          <p:cNvSpPr>
            <a:spLocks noGrp="1"/>
          </p:cNvSpPr>
          <p:nvPr>
            <p:ph type="sldNum" sz="quarter" idx="5"/>
          </p:nvPr>
        </p:nvSpPr>
        <p:spPr/>
        <p:txBody>
          <a:bodyPr/>
          <a:lstStyle/>
          <a:p>
            <a:fld id="{9C4FA7AC-6C4B-4835-B5AE-F64279D58B15}" type="slidenum">
              <a:rPr lang="en-GB" smtClean="0"/>
              <a:t>28</a:t>
            </a:fld>
            <a:endParaRPr lang="en-GB"/>
          </a:p>
        </p:txBody>
      </p:sp>
    </p:spTree>
    <p:extLst>
      <p:ext uri="{BB962C8B-B14F-4D97-AF65-F5344CB8AC3E}">
        <p14:creationId xmlns:p14="http://schemas.microsoft.com/office/powerpoint/2010/main" val="224159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FA7AC-6C4B-4835-B5AE-F64279D58B15}" type="slidenum">
              <a:rPr lang="en-GB" smtClean="0"/>
              <a:t>29</a:t>
            </a:fld>
            <a:endParaRPr lang="en-GB"/>
          </a:p>
        </p:txBody>
      </p:sp>
    </p:spTree>
    <p:extLst>
      <p:ext uri="{BB962C8B-B14F-4D97-AF65-F5344CB8AC3E}">
        <p14:creationId xmlns:p14="http://schemas.microsoft.com/office/powerpoint/2010/main" val="340149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E023-0527-8446-68DF-92DC64ECA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BF8FD-76AA-7B45-FFCB-A5D1C1830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75251-BD99-82D7-42CA-1E005760503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125449-98F7-5610-5507-9CB9021E2BEE}"/>
              </a:ext>
            </a:extLst>
          </p:cNvPr>
          <p:cNvSpPr>
            <a:spLocks noGrp="1"/>
          </p:cNvSpPr>
          <p:nvPr>
            <p:ph type="sldNum" sz="quarter" idx="5"/>
          </p:nvPr>
        </p:nvSpPr>
        <p:spPr/>
        <p:txBody>
          <a:bodyPr/>
          <a:lstStyle/>
          <a:p>
            <a:fld id="{9C4FA7AC-6C4B-4835-B5AE-F64279D58B15}" type="slidenum">
              <a:rPr lang="en-GB" smtClean="0"/>
              <a:t>3</a:t>
            </a:fld>
            <a:endParaRPr lang="en-GB"/>
          </a:p>
        </p:txBody>
      </p:sp>
    </p:spTree>
    <p:extLst>
      <p:ext uri="{BB962C8B-B14F-4D97-AF65-F5344CB8AC3E}">
        <p14:creationId xmlns:p14="http://schemas.microsoft.com/office/powerpoint/2010/main" val="86627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322C6-7701-966C-3D6D-4D4BF3DDD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6A75A-F319-7FAA-0280-54A16688C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54D9F-6CDB-8223-E55D-CCEEE4A8E4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3EE742-B053-1594-C7EC-B6163CF12F1A}"/>
              </a:ext>
            </a:extLst>
          </p:cNvPr>
          <p:cNvSpPr>
            <a:spLocks noGrp="1"/>
          </p:cNvSpPr>
          <p:nvPr>
            <p:ph type="sldNum" sz="quarter" idx="5"/>
          </p:nvPr>
        </p:nvSpPr>
        <p:spPr/>
        <p:txBody>
          <a:bodyPr/>
          <a:lstStyle/>
          <a:p>
            <a:fld id="{9C4FA7AC-6C4B-4835-B5AE-F64279D58B15}" type="slidenum">
              <a:rPr lang="en-GB" smtClean="0"/>
              <a:t>4</a:t>
            </a:fld>
            <a:endParaRPr lang="en-GB"/>
          </a:p>
        </p:txBody>
      </p:sp>
    </p:spTree>
    <p:extLst>
      <p:ext uri="{BB962C8B-B14F-4D97-AF65-F5344CB8AC3E}">
        <p14:creationId xmlns:p14="http://schemas.microsoft.com/office/powerpoint/2010/main" val="149160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FA7AC-6C4B-4835-B5AE-F64279D58B15}" type="slidenum">
              <a:rPr lang="en-GB" smtClean="0"/>
              <a:t>5</a:t>
            </a:fld>
            <a:endParaRPr lang="en-GB"/>
          </a:p>
        </p:txBody>
      </p:sp>
    </p:spTree>
    <p:extLst>
      <p:ext uri="{BB962C8B-B14F-4D97-AF65-F5344CB8AC3E}">
        <p14:creationId xmlns:p14="http://schemas.microsoft.com/office/powerpoint/2010/main" val="130113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FA7AC-6C4B-4835-B5AE-F64279D58B15}" type="slidenum">
              <a:rPr lang="en-GB" smtClean="0"/>
              <a:t>7</a:t>
            </a:fld>
            <a:endParaRPr lang="en-GB"/>
          </a:p>
        </p:txBody>
      </p:sp>
    </p:spTree>
    <p:extLst>
      <p:ext uri="{BB962C8B-B14F-4D97-AF65-F5344CB8AC3E}">
        <p14:creationId xmlns:p14="http://schemas.microsoft.com/office/powerpoint/2010/main" val="379211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FA7AC-6C4B-4835-B5AE-F64279D58B15}" type="slidenum">
              <a:rPr lang="en-GB" smtClean="0"/>
              <a:t>14</a:t>
            </a:fld>
            <a:endParaRPr lang="en-GB"/>
          </a:p>
        </p:txBody>
      </p:sp>
    </p:spTree>
    <p:extLst>
      <p:ext uri="{BB962C8B-B14F-4D97-AF65-F5344CB8AC3E}">
        <p14:creationId xmlns:p14="http://schemas.microsoft.com/office/powerpoint/2010/main" val="74679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71BD3-DD4C-718C-9AA9-85CBB3F9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87336-FC10-B829-CB85-68310AFD0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1FFAC-9D94-D60F-EA8D-203BF306BC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03AA81-2A2D-87A7-B698-79682ACFF08B}"/>
              </a:ext>
            </a:extLst>
          </p:cNvPr>
          <p:cNvSpPr>
            <a:spLocks noGrp="1"/>
          </p:cNvSpPr>
          <p:nvPr>
            <p:ph type="sldNum" sz="quarter" idx="5"/>
          </p:nvPr>
        </p:nvSpPr>
        <p:spPr/>
        <p:txBody>
          <a:bodyPr/>
          <a:lstStyle/>
          <a:p>
            <a:fld id="{9C4FA7AC-6C4B-4835-B5AE-F64279D58B15}" type="slidenum">
              <a:rPr lang="en-GB" smtClean="0"/>
              <a:t>15</a:t>
            </a:fld>
            <a:endParaRPr lang="en-GB"/>
          </a:p>
        </p:txBody>
      </p:sp>
    </p:spTree>
    <p:extLst>
      <p:ext uri="{BB962C8B-B14F-4D97-AF65-F5344CB8AC3E}">
        <p14:creationId xmlns:p14="http://schemas.microsoft.com/office/powerpoint/2010/main" val="31764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4FA7AC-6C4B-4835-B5AE-F64279D58B15}" type="slidenum">
              <a:rPr lang="en-GB" smtClean="0"/>
              <a:t>22</a:t>
            </a:fld>
            <a:endParaRPr lang="en-GB"/>
          </a:p>
        </p:txBody>
      </p:sp>
    </p:spTree>
    <p:extLst>
      <p:ext uri="{BB962C8B-B14F-4D97-AF65-F5344CB8AC3E}">
        <p14:creationId xmlns:p14="http://schemas.microsoft.com/office/powerpoint/2010/main" val="15032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43EB3-5F66-A4EA-93F4-14D4D3EFF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14E18-AEF1-D7D2-CBA0-6532B19B1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E6612-38AE-1365-6B58-5EAAF501F3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523E96-F7D0-7FB0-4DDF-7CD2BCB1D121}"/>
              </a:ext>
            </a:extLst>
          </p:cNvPr>
          <p:cNvSpPr>
            <a:spLocks noGrp="1"/>
          </p:cNvSpPr>
          <p:nvPr>
            <p:ph type="sldNum" sz="quarter" idx="5"/>
          </p:nvPr>
        </p:nvSpPr>
        <p:spPr/>
        <p:txBody>
          <a:bodyPr/>
          <a:lstStyle/>
          <a:p>
            <a:fld id="{9C4FA7AC-6C4B-4835-B5AE-F64279D58B15}" type="slidenum">
              <a:rPr lang="en-GB" smtClean="0"/>
              <a:t>23</a:t>
            </a:fld>
            <a:endParaRPr lang="en-GB"/>
          </a:p>
        </p:txBody>
      </p:sp>
    </p:spTree>
    <p:extLst>
      <p:ext uri="{BB962C8B-B14F-4D97-AF65-F5344CB8AC3E}">
        <p14:creationId xmlns:p14="http://schemas.microsoft.com/office/powerpoint/2010/main" val="226627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843-F7E2-8ADB-9558-34926E3C3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6924AC-C54C-E4C1-BF1E-CA8C80405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3D2973-408A-EE7B-01F6-EE5616D9D2C0}"/>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5" name="Footer Placeholder 4">
            <a:extLst>
              <a:ext uri="{FF2B5EF4-FFF2-40B4-BE49-F238E27FC236}">
                <a16:creationId xmlns:a16="http://schemas.microsoft.com/office/drawing/2014/main" id="{B45F383E-909A-1EC8-FB7B-E48B7927FAA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0A8054-71C9-CC61-21C7-270F6D6521E3}"/>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56743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20E5-CB16-21CF-9461-F0E1804511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EA21E6-6EAE-DC55-545A-A7A223080C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9EC40-6C97-C399-35BD-D18033D52FEC}"/>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5" name="Footer Placeholder 4">
            <a:extLst>
              <a:ext uri="{FF2B5EF4-FFF2-40B4-BE49-F238E27FC236}">
                <a16:creationId xmlns:a16="http://schemas.microsoft.com/office/drawing/2014/main" id="{955A868B-89CE-051F-F7DF-50ADDF1F6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9975E8-22C1-E171-7E2C-C72B3AA8D207}"/>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62326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28380-7BC4-2F5D-2C1A-839EFFB8E0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49D535-8AD0-B4CE-E427-567E4C05A7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F17F61-F66E-ACFC-E636-5D73257F1FEC}"/>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5" name="Footer Placeholder 4">
            <a:extLst>
              <a:ext uri="{FF2B5EF4-FFF2-40B4-BE49-F238E27FC236}">
                <a16:creationId xmlns:a16="http://schemas.microsoft.com/office/drawing/2014/main" id="{AFAFB715-B5C5-6991-57A1-6555D96D21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18EEC1F-6F13-8239-4E34-E26B57E0F388}"/>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411048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96D61B3-A6A1-4321-B1CD-617DE796911F}" type="datetimeFigureOut">
              <a:rPr lang="en-GB" smtClean="0"/>
              <a:t>02/12/2025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88C8E19-8446-4D8F-BC1F-536B3635D16A}" type="slidenum">
              <a:rPr lang="en-GB" smtClean="0"/>
              <a:t>‹#›</a:t>
            </a:fld>
            <a:endParaRPr lang="en-GB"/>
          </a:p>
        </p:txBody>
      </p:sp>
    </p:spTree>
    <p:extLst>
      <p:ext uri="{BB962C8B-B14F-4D97-AF65-F5344CB8AC3E}">
        <p14:creationId xmlns:p14="http://schemas.microsoft.com/office/powerpoint/2010/main" val="141685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D61B3-A6A1-4321-B1CD-617DE796911F}"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52127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D61B3-A6A1-4321-B1CD-617DE796911F}"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1847257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D61B3-A6A1-4321-B1CD-617DE796911F}"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373448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D61B3-A6A1-4321-B1CD-617DE796911F}" type="datetimeFigureOut">
              <a:rPr lang="en-GB" smtClean="0"/>
              <a:t>02/12/2025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99336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D61B3-A6A1-4321-B1CD-617DE796911F}" type="datetimeFigureOut">
              <a:rPr lang="en-GB" smtClean="0"/>
              <a:t>02/12/2025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376341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D61B3-A6A1-4321-B1CD-617DE796911F}" type="datetimeFigureOut">
              <a:rPr lang="en-GB" smtClean="0"/>
              <a:t>02/12/2025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425993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896D61B3-A6A1-4321-B1CD-617DE796911F}" type="datetimeFigureOut">
              <a:rPr lang="en-GB" smtClean="0"/>
              <a:t>02/12/2025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88C8E19-8446-4D8F-BC1F-536B3635D16A}" type="slidenum">
              <a:rPr lang="en-GB" smtClean="0"/>
              <a:t>‹#›</a:t>
            </a:fld>
            <a:endParaRPr lang="en-GB"/>
          </a:p>
        </p:txBody>
      </p:sp>
    </p:spTree>
    <p:extLst>
      <p:ext uri="{BB962C8B-B14F-4D97-AF65-F5344CB8AC3E}">
        <p14:creationId xmlns:p14="http://schemas.microsoft.com/office/powerpoint/2010/main" val="406717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51BF-EC05-7285-89E3-496B277E67E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8C66152-6E51-8A06-24D8-2982CD3597C3}"/>
              </a:ext>
            </a:extLst>
          </p:cNvPr>
          <p:cNvSpPr>
            <a:spLocks noGrp="1"/>
          </p:cNvSpPr>
          <p:nvPr>
            <p:ph idx="1"/>
          </p:nvPr>
        </p:nvSpPr>
        <p:spPr/>
        <p:txBody>
          <a:bodyPr/>
          <a:lstStyle>
            <a:lvl1pPr>
              <a:defRPr sz="2800">
                <a:latin typeface="Calibri Light" panose="020F0302020204030204" pitchFamily="34" charset="0"/>
                <a:ea typeface="Calibri Light" panose="020F0302020204030204" pitchFamily="34" charset="0"/>
                <a:cs typeface="Calibri Light" panose="020F0302020204030204" pitchFamily="34" charset="0"/>
              </a:defRPr>
            </a:lvl1pPr>
            <a:lvl2pPr>
              <a:defRPr>
                <a:latin typeface="Calibri Light" panose="020F0302020204030204" pitchFamily="34" charset="0"/>
                <a:ea typeface="Calibri Light" panose="020F0302020204030204" pitchFamily="34" charset="0"/>
                <a:cs typeface="Calibri Light" panose="020F0302020204030204" pitchFamily="34" charset="0"/>
              </a:defRPr>
            </a:lvl2pPr>
            <a:lvl3pPr>
              <a:defRPr>
                <a:latin typeface="Calibri Light" panose="020F0302020204030204" pitchFamily="34" charset="0"/>
                <a:ea typeface="Calibri Light" panose="020F0302020204030204" pitchFamily="34" charset="0"/>
                <a:cs typeface="Calibri Light" panose="020F0302020204030204" pitchFamily="34" charset="0"/>
              </a:defRPr>
            </a:lvl3pPr>
            <a:lvl4pPr>
              <a:defRPr>
                <a:latin typeface="Calibri Light" panose="020F0302020204030204" pitchFamily="34" charset="0"/>
                <a:ea typeface="Calibri Light" panose="020F0302020204030204" pitchFamily="34" charset="0"/>
                <a:cs typeface="Calibri Light" panose="020F0302020204030204" pitchFamily="34" charset="0"/>
              </a:defRPr>
            </a:lvl4pPr>
            <a:lvl5pPr>
              <a:defRPr>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5B885AB-36D7-3958-D5AC-C9AEFFCA0207}"/>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dirty="0"/>
          </a:p>
        </p:txBody>
      </p:sp>
      <p:sp>
        <p:nvSpPr>
          <p:cNvPr id="5" name="Footer Placeholder 4">
            <a:extLst>
              <a:ext uri="{FF2B5EF4-FFF2-40B4-BE49-F238E27FC236}">
                <a16:creationId xmlns:a16="http://schemas.microsoft.com/office/drawing/2014/main" id="{B36CD641-8D1B-B145-57E9-B4BAFE2252F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1B8EF14A-71D4-AFB3-6BE9-69BC261E8450}"/>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852829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96D61B3-A6A1-4321-B1CD-617DE796911F}" type="datetimeFigureOut">
              <a:rPr lang="en-GB" smtClean="0"/>
              <a:t>02/12/2025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88C8E19-8446-4D8F-BC1F-536B3635D16A}" type="slidenum">
              <a:rPr lang="en-GB" smtClean="0"/>
              <a:t>‹#›</a:t>
            </a:fld>
            <a:endParaRPr lang="en-GB"/>
          </a:p>
        </p:txBody>
      </p:sp>
    </p:spTree>
    <p:extLst>
      <p:ext uri="{BB962C8B-B14F-4D97-AF65-F5344CB8AC3E}">
        <p14:creationId xmlns:p14="http://schemas.microsoft.com/office/powerpoint/2010/main" val="13158977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D61B3-A6A1-4321-B1CD-617DE796911F}"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122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D61B3-A6A1-4321-B1CD-617DE796911F}" type="datetimeFigureOut">
              <a:rPr lang="en-GB" smtClean="0"/>
              <a:t>02/12/2025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8C8E19-8446-4D8F-BC1F-536B3635D16A}" type="slidenum">
              <a:rPr lang="en-GB" smtClean="0"/>
              <a:t>‹#›</a:t>
            </a:fld>
            <a:endParaRPr lang="en-GB"/>
          </a:p>
        </p:txBody>
      </p:sp>
    </p:spTree>
    <p:extLst>
      <p:ext uri="{BB962C8B-B14F-4D97-AF65-F5344CB8AC3E}">
        <p14:creationId xmlns:p14="http://schemas.microsoft.com/office/powerpoint/2010/main" val="73990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E1D5-1F02-4BAA-3BB2-083365E06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A2AC82-B729-BE3A-5F30-298C3F67F8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CDE93-EC7C-692D-75D3-F353DC84D00D}"/>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5" name="Footer Placeholder 4">
            <a:extLst>
              <a:ext uri="{FF2B5EF4-FFF2-40B4-BE49-F238E27FC236}">
                <a16:creationId xmlns:a16="http://schemas.microsoft.com/office/drawing/2014/main" id="{C5348F18-F4DD-7DE2-40F5-9A21AB43281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B73E9CB-1A80-8CD4-B6EE-5834B2A42858}"/>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3868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495-B08B-503F-4228-BAAFC69E3F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026CE4-4379-997F-E805-DFF25B2A77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F7D5A7-DCF9-F9CE-1300-D08B63EF55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D37BB5-6718-5B7C-66CE-549024135887}"/>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6" name="Footer Placeholder 5">
            <a:extLst>
              <a:ext uri="{FF2B5EF4-FFF2-40B4-BE49-F238E27FC236}">
                <a16:creationId xmlns:a16="http://schemas.microsoft.com/office/drawing/2014/main" id="{60C24601-8560-BE7F-735A-6AE0A31705A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0057D40-513D-C557-54E2-9A4C63E4CB8D}"/>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69728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D064-607D-E7F8-7E3D-0705D37D4D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67AADF-4C04-FE32-8E2D-CACD31654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EF96F-7825-5BE6-C14A-76E0673AD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8258E5-3B60-01BF-54A9-C2AEC1E6E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460E3-84DD-F3FB-1BE9-63567A960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52E77A-5EF4-0F4B-22B6-564C5BEB8EB2}"/>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8" name="Footer Placeholder 7">
            <a:extLst>
              <a:ext uri="{FF2B5EF4-FFF2-40B4-BE49-F238E27FC236}">
                <a16:creationId xmlns:a16="http://schemas.microsoft.com/office/drawing/2014/main" id="{8E6AA507-79DE-33CD-4FC3-15789D547B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6ADF0D0-C917-81DE-8CE9-D2BC18E2E744}"/>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327920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B75E-AB42-E460-35B1-534618CD49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13E10E-6720-2CCD-1918-136425AE1117}"/>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4" name="Footer Placeholder 3">
            <a:extLst>
              <a:ext uri="{FF2B5EF4-FFF2-40B4-BE49-F238E27FC236}">
                <a16:creationId xmlns:a16="http://schemas.microsoft.com/office/drawing/2014/main" id="{7CA5A778-58EF-C4B1-18DA-7DD26F438B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8076C0D-B10D-0AA6-A512-4CDA5E042CBF}"/>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221591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4C6B7-B763-2D83-8DAD-6DC32C0B2416}"/>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3" name="Footer Placeholder 2">
            <a:extLst>
              <a:ext uri="{FF2B5EF4-FFF2-40B4-BE49-F238E27FC236}">
                <a16:creationId xmlns:a16="http://schemas.microsoft.com/office/drawing/2014/main" id="{3F356F74-DA28-C0AF-C6AC-A400B7CA9D6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1B65BD-AEDD-F292-8C72-8B143EF1F25E}"/>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42233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FC09-0F87-AF53-34FD-FB2761D55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54DBF-29D0-7884-0A96-C01C8EDC9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342C7-93DE-07FC-312B-4658276F3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9BFCB-943D-4327-BF03-DC1D4E56EE63}"/>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6" name="Footer Placeholder 5">
            <a:extLst>
              <a:ext uri="{FF2B5EF4-FFF2-40B4-BE49-F238E27FC236}">
                <a16:creationId xmlns:a16="http://schemas.microsoft.com/office/drawing/2014/main" id="{56146A98-DA01-A9A8-5617-9BE1FFC8A2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46C9933-9AEA-5A33-D19D-82F8993D8124}"/>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120222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66BB-1398-C0C9-3116-84633F5A6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8A906B-B374-C00D-478C-4B697364E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FFDC90-1D11-F3A0-920E-D1FAA0E8A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252967-F3E3-05EE-78AF-1D3FBB7EC7A1}"/>
              </a:ext>
            </a:extLst>
          </p:cNvPr>
          <p:cNvSpPr>
            <a:spLocks noGrp="1"/>
          </p:cNvSpPr>
          <p:nvPr>
            <p:ph type="dt" sz="half" idx="10"/>
          </p:nvPr>
        </p:nvSpPr>
        <p:spPr>
          <a:xfrm>
            <a:off x="838200" y="6356350"/>
            <a:ext cx="2743200" cy="365125"/>
          </a:xfrm>
          <a:prstGeom prst="rect">
            <a:avLst/>
          </a:prstGeom>
        </p:spPr>
        <p:txBody>
          <a:bodyPr/>
          <a:lstStyle/>
          <a:p>
            <a:fld id="{310E8858-7E14-4250-9567-D91FE7846A6F}" type="datetimeFigureOut">
              <a:rPr lang="en-GB" smtClean="0"/>
              <a:t>02/12/2025</a:t>
            </a:fld>
            <a:endParaRPr lang="en-GB"/>
          </a:p>
        </p:txBody>
      </p:sp>
      <p:sp>
        <p:nvSpPr>
          <p:cNvPr id="6" name="Footer Placeholder 5">
            <a:extLst>
              <a:ext uri="{FF2B5EF4-FFF2-40B4-BE49-F238E27FC236}">
                <a16:creationId xmlns:a16="http://schemas.microsoft.com/office/drawing/2014/main" id="{31FF3380-90E7-099C-1201-DE40D9F71A6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956399B-E0B5-0889-2263-1C4B10A320AD}"/>
              </a:ext>
            </a:extLst>
          </p:cNvPr>
          <p:cNvSpPr>
            <a:spLocks noGrp="1"/>
          </p:cNvSpPr>
          <p:nvPr>
            <p:ph type="sldNum" sz="quarter" idx="12"/>
          </p:nvPr>
        </p:nvSpPr>
        <p:spPr>
          <a:xfrm>
            <a:off x="8610600" y="6356350"/>
            <a:ext cx="2743200" cy="365125"/>
          </a:xfrm>
          <a:prstGeom prst="rect">
            <a:avLst/>
          </a:prstGeom>
        </p:spPr>
        <p:txBody>
          <a:bodyPr/>
          <a:lstStyle/>
          <a:p>
            <a:fld id="{CDF01FB0-C006-44AA-A7DF-77E1C4F365CE}" type="slidenum">
              <a:rPr lang="en-GB" smtClean="0"/>
              <a:t>‹#›</a:t>
            </a:fld>
            <a:endParaRPr lang="en-GB"/>
          </a:p>
        </p:txBody>
      </p:sp>
    </p:spTree>
    <p:extLst>
      <p:ext uri="{BB962C8B-B14F-4D97-AF65-F5344CB8AC3E}">
        <p14:creationId xmlns:p14="http://schemas.microsoft.com/office/powerpoint/2010/main" val="282381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421DA-2E08-33B8-46B7-9657F5DFD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Title </a:t>
            </a:r>
          </a:p>
        </p:txBody>
      </p:sp>
      <p:sp>
        <p:nvSpPr>
          <p:cNvPr id="3" name="Text Placeholder 2">
            <a:extLst>
              <a:ext uri="{FF2B5EF4-FFF2-40B4-BE49-F238E27FC236}">
                <a16:creationId xmlns:a16="http://schemas.microsoft.com/office/drawing/2014/main" id="{E93CC833-F1F9-1A65-5066-C71DEEC383C2}"/>
              </a:ext>
            </a:extLst>
          </p:cNvPr>
          <p:cNvSpPr>
            <a:spLocks noGrp="1"/>
          </p:cNvSpPr>
          <p:nvPr>
            <p:ph type="body" idx="1"/>
          </p:nvPr>
        </p:nvSpPr>
        <p:spPr>
          <a:xfrm>
            <a:off x="838200" y="1825625"/>
            <a:ext cx="10515600" cy="40682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purple and white logo with a few heads&#10;&#10;AI-generated content may be incorrect.">
            <a:extLst>
              <a:ext uri="{FF2B5EF4-FFF2-40B4-BE49-F238E27FC236}">
                <a16:creationId xmlns:a16="http://schemas.microsoft.com/office/drawing/2014/main" id="{06DBBC40-ED89-AF75-38DB-64920592F63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48760" y="6132875"/>
            <a:ext cx="1218749" cy="720000"/>
          </a:xfrm>
          <a:prstGeom prst="rect">
            <a:avLst/>
          </a:prstGeom>
        </p:spPr>
      </p:pic>
      <p:pic>
        <p:nvPicPr>
          <p:cNvPr id="10" name="Picture 9" descr="A close-up of a logo&#10;&#10;AI-generated content may be incorrect.">
            <a:extLst>
              <a:ext uri="{FF2B5EF4-FFF2-40B4-BE49-F238E27FC236}">
                <a16:creationId xmlns:a16="http://schemas.microsoft.com/office/drawing/2014/main" id="{84B0C7D9-CEC0-8380-91BA-38A6DDF8DAC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78180" y="6132875"/>
            <a:ext cx="2248207" cy="720000"/>
          </a:xfrm>
          <a:prstGeom prst="rect">
            <a:avLst/>
          </a:prstGeom>
        </p:spPr>
      </p:pic>
      <p:pic>
        <p:nvPicPr>
          <p:cNvPr id="12" name="Picture 11" descr="A close-up of a logo&#10;&#10;AI-generated content may be incorrect.">
            <a:extLst>
              <a:ext uri="{FF2B5EF4-FFF2-40B4-BE49-F238E27FC236}">
                <a16:creationId xmlns:a16="http://schemas.microsoft.com/office/drawing/2014/main" id="{14B70123-B6B4-9033-838F-E4D66A69C3F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46802" y="6132875"/>
            <a:ext cx="2277465" cy="720000"/>
          </a:xfrm>
          <a:prstGeom prst="rect">
            <a:avLst/>
          </a:prstGeom>
        </p:spPr>
      </p:pic>
      <p:pic>
        <p:nvPicPr>
          <p:cNvPr id="16" name="Picture 15" descr="A blue diagram with text&#10;&#10;AI-generated content may be incorrect.">
            <a:extLst>
              <a:ext uri="{FF2B5EF4-FFF2-40B4-BE49-F238E27FC236}">
                <a16:creationId xmlns:a16="http://schemas.microsoft.com/office/drawing/2014/main" id="{353AEA1E-B65C-16D3-9C0E-6DB6505FB82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24493" y="6138000"/>
            <a:ext cx="729194" cy="720000"/>
          </a:xfrm>
          <a:prstGeom prst="rect">
            <a:avLst/>
          </a:prstGeom>
        </p:spPr>
      </p:pic>
      <p:pic>
        <p:nvPicPr>
          <p:cNvPr id="14" name="Picture 13" descr="A black square with white text&#10;&#10;AI-generated content may be incorrect.">
            <a:extLst>
              <a:ext uri="{FF2B5EF4-FFF2-40B4-BE49-F238E27FC236}">
                <a16:creationId xmlns:a16="http://schemas.microsoft.com/office/drawing/2014/main" id="{DAA0679B-F449-7D8B-AC0A-C67D14C32D9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555181" y="6125847"/>
            <a:ext cx="720000" cy="720000"/>
          </a:xfrm>
          <a:prstGeom prst="rect">
            <a:avLst/>
          </a:prstGeom>
        </p:spPr>
      </p:pic>
    </p:spTree>
    <p:extLst>
      <p:ext uri="{BB962C8B-B14F-4D97-AF65-F5344CB8AC3E}">
        <p14:creationId xmlns:p14="http://schemas.microsoft.com/office/powerpoint/2010/main" val="225252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96D61B3-A6A1-4321-B1CD-617DE796911F}" type="datetimeFigureOut">
              <a:rPr lang="en-GB" smtClean="0"/>
              <a:t>02/12/2025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88C8E19-8446-4D8F-BC1F-536B3635D16A}" type="slidenum">
              <a:rPr lang="en-GB" smtClean="0"/>
              <a:t>‹#›</a:t>
            </a:fld>
            <a:endParaRPr lang="en-GB"/>
          </a:p>
        </p:txBody>
      </p:sp>
    </p:spTree>
    <p:extLst>
      <p:ext uri="{BB962C8B-B14F-4D97-AF65-F5344CB8AC3E}">
        <p14:creationId xmlns:p14="http://schemas.microsoft.com/office/powerpoint/2010/main" val="3457728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slation.gov.uk/ukpga/1972/70/section/101" TargetMode="External"/><Relationship Id="rId7" Type="http://schemas.openxmlformats.org/officeDocument/2006/relationships/hyperlink" Target="https://www.legislation.gov.uk/ukpga/2018/12/contents" TargetMode="External"/><Relationship Id="rId2" Type="http://schemas.openxmlformats.org/officeDocument/2006/relationships/hyperlink" Target="https://www.legislation.gov.uk/ukpga/1972/70/contents" TargetMode="External"/><Relationship Id="rId1" Type="http://schemas.openxmlformats.org/officeDocument/2006/relationships/slideLayout" Target="../slideLayouts/slideLayout2.xml"/><Relationship Id="rId6" Type="http://schemas.openxmlformats.org/officeDocument/2006/relationships/hyperlink" Target="https://www.legislation.gov.uk/ukpga/2000/36/contents" TargetMode="External"/><Relationship Id="rId5" Type="http://schemas.openxmlformats.org/officeDocument/2006/relationships/hyperlink" Target="https://www.legislation.gov.uk/ukpga/Eliz2/6-7/51" TargetMode="External"/><Relationship Id="rId4" Type="http://schemas.openxmlformats.org/officeDocument/2006/relationships/hyperlink" Target="https://www.legislation.gov.uk/ukpga/1972/70/section/10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tionalarchives.gov.uk/archives-sector/our-archives-sector-role/contact-the-te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v.uk/guidance/public-libraries-support-and-resources#get-in-touch"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media/67864788f041702a11ca0f44/Local_government_reorganisation_-_letter_to_two-tier_area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equality-act-2010-guidance" TargetMode="External"/><Relationship Id="rId2" Type="http://schemas.openxmlformats.org/officeDocument/2006/relationships/hyperlink" Target="https://www.legislation.gov.uk/ukpga/1964/75/content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guidance-on-libraries-as-a-statutory-service/libraries-as-a-statutory-service" TargetMode="External"/><Relationship Id="rId5" Type="http://schemas.openxmlformats.org/officeDocument/2006/relationships/hyperlink" Target="https://www.gov.uk/government/publications/best-value-statutory-guidance--4" TargetMode="External"/><Relationship Id="rId4" Type="http://schemas.openxmlformats.org/officeDocument/2006/relationships/hyperlink" Target="https://www.gov.uk/government/publications/public-sector-equality-dut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0395/Freedom_Information_Code_Practice_Web_Accessible.pdf" TargetMode="External"/><Relationship Id="rId2" Type="http://schemas.openxmlformats.org/officeDocument/2006/relationships/hyperlink" Target="https://www.legislation.gov.uk/ukpga/2000/36/contents" TargetMode="External"/><Relationship Id="rId1" Type="http://schemas.openxmlformats.org/officeDocument/2006/relationships/slideLayout" Target="../slideLayouts/slideLayout2.xml"/><Relationship Id="rId5" Type="http://schemas.openxmlformats.org/officeDocument/2006/relationships/hyperlink" Target="https://www.nationalarchives.gov.uk/archives-sector/legislation/statutory-basis-of-local-authority-archives/" TargetMode="External"/><Relationship Id="rId4" Type="http://schemas.openxmlformats.org/officeDocument/2006/relationships/hyperlink" Target="https://ico.org.uk/for-organisatio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ationalarchives.gov.uk/information-management/legislation/public-records-act/" TargetMode="External"/><Relationship Id="rId2" Type="http://schemas.openxmlformats.org/officeDocument/2006/relationships/hyperlink" Target="https://www.legislation.gov.uk/uksi/2004/3391/contents/made" TargetMode="External"/><Relationship Id="rId1" Type="http://schemas.openxmlformats.org/officeDocument/2006/relationships/slideLayout" Target="../slideLayouts/slideLayout2.xml"/><Relationship Id="rId6" Type="http://schemas.openxmlformats.org/officeDocument/2006/relationships/hyperlink" Target="https://www.nationalarchives.gov.uk/information-management/legislation/other-archival-legislation/local-government-acts/" TargetMode="External"/><Relationship Id="rId5" Type="http://schemas.openxmlformats.org/officeDocument/2006/relationships/hyperlink" Target="https://www.nationalarchives.gov.uk/archives-sector/legislation/approved-places-of-deposit" TargetMode="External"/><Relationship Id="rId4" Type="http://schemas.openxmlformats.org/officeDocument/2006/relationships/hyperlink" Target="https://www.nationalarchives.gov.uk/archives-sector/archive-service-accredita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slation.gov.uk/ukpga/1972/70/contents" TargetMode="External"/><Relationship Id="rId2" Type="http://schemas.openxmlformats.org/officeDocument/2006/relationships/hyperlink" Target="https://www.legislation.gov.uk/ukpga/Eliz2/10-11/56" TargetMode="External"/><Relationship Id="rId1" Type="http://schemas.openxmlformats.org/officeDocument/2006/relationships/slideLayout" Target="../slideLayouts/slideLayout2.xml"/><Relationship Id="rId4" Type="http://schemas.openxmlformats.org/officeDocument/2006/relationships/hyperlink" Target="https://www.legislation.gov.uk/ukpga/1985/51/conten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publications/localism-act-2011-overview" TargetMode="External"/><Relationship Id="rId2" Type="http://schemas.openxmlformats.org/officeDocument/2006/relationships/hyperlink" Target="https://www.legislation.gov.uk/ukpga/1998/42/contents" TargetMode="External"/><Relationship Id="rId1" Type="http://schemas.openxmlformats.org/officeDocument/2006/relationships/slideLayout" Target="../slideLayouts/slideLayout2.xml"/><Relationship Id="rId4" Type="http://schemas.openxmlformats.org/officeDocument/2006/relationships/hyperlink" Target="https://www.legislation.gov.uk/uksi/2015/1415/memorandum/conten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rtscouncil.org.uk/supporting-arts-museums-and-libraries/supporting-libraries/libraries-development-framework" TargetMode="External"/><Relationship Id="rId2" Type="http://schemas.openxmlformats.org/officeDocument/2006/relationships/hyperlink" Target="https://www.gov.uk/government/publications/local-government-reorganisation-invitation-to-local-authorities-in-two-tier-areas" TargetMode="External"/><Relationship Id="rId1" Type="http://schemas.openxmlformats.org/officeDocument/2006/relationships/slideLayout" Target="../slideLayouts/slideLayout2.xml"/><Relationship Id="rId5" Type="http://schemas.openxmlformats.org/officeDocument/2006/relationships/hyperlink" Target="https://www.nationalarchives.gov.uk/archives-sector/legislation/statutory-basis-of-local-authority-archives/" TargetMode="External"/><Relationship Id="rId4" Type="http://schemas.openxmlformats.org/officeDocument/2006/relationships/hyperlink" Target="https://www.gov.uk/government/publications/guidance-on-libraries-as-a-statutory-service/libraries-as-a-statutory-servi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5FF6-C9A4-A8C4-8E6D-B697350E50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FD569C-34F1-6B06-A5C6-26558530A9FE}"/>
              </a:ext>
            </a:extLst>
          </p:cNvPr>
          <p:cNvSpPr>
            <a:spLocks noGrp="1"/>
          </p:cNvSpPr>
          <p:nvPr>
            <p:ph type="ctrTitle"/>
          </p:nvPr>
        </p:nvSpPr>
        <p:spPr>
          <a:xfrm>
            <a:off x="1524000" y="1229989"/>
            <a:ext cx="9144000" cy="2279974"/>
          </a:xfrm>
        </p:spPr>
        <p:txBody>
          <a:bodyPr>
            <a:noAutofit/>
          </a:bodyPr>
          <a:lstStyle/>
          <a:p>
            <a:r>
              <a:rPr lang="en-GB" sz="5400" dirty="0">
                <a:solidFill>
                  <a:srgbClr val="50B4C8"/>
                </a:solidFill>
              </a:rPr>
              <a:t>Guidance for Libraries and Archives on Local Government Reorganisation</a:t>
            </a:r>
          </a:p>
        </p:txBody>
      </p:sp>
      <p:sp>
        <p:nvSpPr>
          <p:cNvPr id="13" name="Content Placeholder 12">
            <a:extLst>
              <a:ext uri="{FF2B5EF4-FFF2-40B4-BE49-F238E27FC236}">
                <a16:creationId xmlns:a16="http://schemas.microsoft.com/office/drawing/2014/main" id="{5AADA2E7-BD4F-2967-7844-551135C1344B}"/>
              </a:ext>
            </a:extLst>
          </p:cNvPr>
          <p:cNvSpPr>
            <a:spLocks noGrp="1"/>
          </p:cNvSpPr>
          <p:nvPr>
            <p:ph type="subTitle" idx="1"/>
          </p:nvPr>
        </p:nvSpPr>
        <p:spPr>
          <a:xfrm>
            <a:off x="1524000" y="3602038"/>
            <a:ext cx="9144000" cy="751477"/>
          </a:xfrm>
        </p:spPr>
        <p:txBody>
          <a:bodyPr>
            <a:normAutofit lnSpcReduction="10000"/>
          </a:bodyPr>
          <a:lstStyle/>
          <a:p>
            <a:pPr marL="0" indent="0" algn="ctr">
              <a:lnSpc>
                <a:spcPct val="100000"/>
              </a:lnSpc>
              <a:buNone/>
            </a:pPr>
            <a:r>
              <a:rPr lang="en-GB" sz="4400" dirty="0"/>
              <a:t>Written by Shared Intelligence</a:t>
            </a:r>
          </a:p>
        </p:txBody>
      </p:sp>
    </p:spTree>
    <p:extLst>
      <p:ext uri="{BB962C8B-B14F-4D97-AF65-F5344CB8AC3E}">
        <p14:creationId xmlns:p14="http://schemas.microsoft.com/office/powerpoint/2010/main" val="197884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6DB37-DACD-736D-45C4-79C20123A6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7D56C7-1938-99CB-D36A-65FCBEC864B0}"/>
              </a:ext>
            </a:extLst>
          </p:cNvPr>
          <p:cNvSpPr/>
          <p:nvPr/>
        </p:nvSpPr>
        <p:spPr>
          <a:xfrm>
            <a:off x="1441324" y="4020250"/>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IT</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682134B-8BB1-8310-E3E2-0F03A10EAD9C}"/>
              </a:ext>
            </a:extLst>
          </p:cNvPr>
          <p:cNvSpPr txBox="1"/>
          <p:nvPr/>
        </p:nvSpPr>
        <p:spPr>
          <a:xfrm>
            <a:off x="4132706" y="3956642"/>
            <a:ext cx="6617970" cy="1323439"/>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Contracts – who supplies key systems and when do they renew or expire? Have you considered the impacts of IT system changes, including system and data migration across new boundaries and any associated cybersecurity risks? </a:t>
            </a:r>
          </a:p>
        </p:txBody>
      </p:sp>
      <p:sp>
        <p:nvSpPr>
          <p:cNvPr id="12" name="Title 1">
            <a:extLst>
              <a:ext uri="{FF2B5EF4-FFF2-40B4-BE49-F238E27FC236}">
                <a16:creationId xmlns:a16="http://schemas.microsoft.com/office/drawing/2014/main" id="{40775103-199F-9CD1-5861-EB197A2DB5D4}"/>
              </a:ext>
            </a:extLst>
          </p:cNvPr>
          <p:cNvSpPr>
            <a:spLocks noGrp="1"/>
          </p:cNvSpPr>
          <p:nvPr>
            <p:ph type="title"/>
          </p:nvPr>
        </p:nvSpPr>
        <p:spPr>
          <a:xfrm>
            <a:off x="743309" y="41576"/>
            <a:ext cx="10703943" cy="1381782"/>
          </a:xfrm>
        </p:spPr>
        <p:txBody>
          <a:bodyPr>
            <a:normAutofit/>
          </a:bodyPr>
          <a:lstStyle/>
          <a:p>
            <a:r>
              <a:rPr lang="en-GB" sz="4800" spc="-120" dirty="0">
                <a:solidFill>
                  <a:srgbClr val="50B4C8"/>
                </a:solidFill>
              </a:rPr>
              <a:t>Adopting a state of readiness: checklist</a:t>
            </a:r>
          </a:p>
        </p:txBody>
      </p:sp>
      <p:sp>
        <p:nvSpPr>
          <p:cNvPr id="2" name="Rectangle 1">
            <a:extLst>
              <a:ext uri="{FF2B5EF4-FFF2-40B4-BE49-F238E27FC236}">
                <a16:creationId xmlns:a16="http://schemas.microsoft.com/office/drawing/2014/main" id="{335F085F-760D-280E-D132-A04A97A75DD9}"/>
              </a:ext>
            </a:extLst>
          </p:cNvPr>
          <p:cNvSpPr/>
          <p:nvPr/>
        </p:nvSpPr>
        <p:spPr>
          <a:xfrm>
            <a:off x="1441324" y="1729039"/>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Service data</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5FF22CD-4241-A10F-7930-5A3C3671F4CC}"/>
              </a:ext>
            </a:extLst>
          </p:cNvPr>
          <p:cNvSpPr txBox="1"/>
          <p:nvPr/>
        </p:nvSpPr>
        <p:spPr>
          <a:xfrm>
            <a:off x="4132706" y="1654043"/>
            <a:ext cx="6617970" cy="1631216"/>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Is your data up to date on the proportion of the population who use your services, numbers of visits, event attendance, your reach (priority groups or geographies)? Do you have impact data - people helped into work, supported when in need, or geographic areas served as a Place of Deposit?</a:t>
            </a:r>
          </a:p>
        </p:txBody>
      </p:sp>
    </p:spTree>
    <p:extLst>
      <p:ext uri="{BB962C8B-B14F-4D97-AF65-F5344CB8AC3E}">
        <p14:creationId xmlns:p14="http://schemas.microsoft.com/office/powerpoint/2010/main" val="75540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B3CC9-5EB0-A87E-6EA4-0A0FF4263A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81DCF1-6895-0CF4-4BFE-1B3FCB40978D}"/>
              </a:ext>
            </a:extLst>
          </p:cNvPr>
          <p:cNvSpPr/>
          <p:nvPr/>
        </p:nvSpPr>
        <p:spPr>
          <a:xfrm>
            <a:off x="1441324" y="4020250"/>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Accreditation / peer review</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78690A-2C46-AA14-0ED4-055C7674AAEE}"/>
              </a:ext>
            </a:extLst>
          </p:cNvPr>
          <p:cNvSpPr txBox="1"/>
          <p:nvPr/>
        </p:nvSpPr>
        <p:spPr>
          <a:xfrm>
            <a:off x="4132706" y="3956642"/>
            <a:ext cx="6617970" cy="1323439"/>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Do you have recent findings from accreditation and peer reviews as evidence of service impact and contribution to corporate objectives? Do you have background data from those processes which could inform future delivery models.</a:t>
            </a:r>
          </a:p>
        </p:txBody>
      </p:sp>
      <p:sp>
        <p:nvSpPr>
          <p:cNvPr id="12" name="Title 1">
            <a:extLst>
              <a:ext uri="{FF2B5EF4-FFF2-40B4-BE49-F238E27FC236}">
                <a16:creationId xmlns:a16="http://schemas.microsoft.com/office/drawing/2014/main" id="{425E839D-CEA5-B329-C96E-63A26F50E4E9}"/>
              </a:ext>
            </a:extLst>
          </p:cNvPr>
          <p:cNvSpPr>
            <a:spLocks noGrp="1"/>
          </p:cNvSpPr>
          <p:nvPr>
            <p:ph type="title"/>
          </p:nvPr>
        </p:nvSpPr>
        <p:spPr>
          <a:xfrm>
            <a:off x="743309" y="41576"/>
            <a:ext cx="10703943" cy="1381782"/>
          </a:xfrm>
        </p:spPr>
        <p:txBody>
          <a:bodyPr>
            <a:normAutofit/>
          </a:bodyPr>
          <a:lstStyle/>
          <a:p>
            <a:r>
              <a:rPr lang="en-GB" sz="4800" spc="-120" dirty="0">
                <a:solidFill>
                  <a:srgbClr val="50B4C8"/>
                </a:solidFill>
              </a:rPr>
              <a:t>Adopting a state of readiness: checklist</a:t>
            </a:r>
          </a:p>
        </p:txBody>
      </p:sp>
      <p:sp>
        <p:nvSpPr>
          <p:cNvPr id="2" name="Rectangle 1">
            <a:extLst>
              <a:ext uri="{FF2B5EF4-FFF2-40B4-BE49-F238E27FC236}">
                <a16:creationId xmlns:a16="http://schemas.microsoft.com/office/drawing/2014/main" id="{A57FF25D-3AE0-46EE-426B-F7759C9EDCD7}"/>
              </a:ext>
            </a:extLst>
          </p:cNvPr>
          <p:cNvSpPr/>
          <p:nvPr/>
        </p:nvSpPr>
        <p:spPr>
          <a:xfrm>
            <a:off x="1441324" y="1729039"/>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Service demand</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D21E3F5-0CB4-10BB-51E1-61A5E87342C4}"/>
              </a:ext>
            </a:extLst>
          </p:cNvPr>
          <p:cNvSpPr txBox="1"/>
          <p:nvPr/>
        </p:nvSpPr>
        <p:spPr>
          <a:xfrm>
            <a:off x="4132706" y="1654043"/>
            <a:ext cx="6617970" cy="1631216"/>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For archives in particular the ending of predecessor councils is likely to lead to a spike in records needing to be processed. Can you present realistic estimates of what this might be, to inform resource planning? Can you review existing contingency arrangements to account for potential service disruption? </a:t>
            </a:r>
          </a:p>
        </p:txBody>
      </p:sp>
    </p:spTree>
    <p:extLst>
      <p:ext uri="{BB962C8B-B14F-4D97-AF65-F5344CB8AC3E}">
        <p14:creationId xmlns:p14="http://schemas.microsoft.com/office/powerpoint/2010/main" val="282724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AED4-946D-9CB9-B324-2C5831EF64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4FEAD3B-607D-45BC-2100-89FA1F12EC11}"/>
              </a:ext>
            </a:extLst>
          </p:cNvPr>
          <p:cNvSpPr/>
          <p:nvPr/>
        </p:nvSpPr>
        <p:spPr>
          <a:xfrm>
            <a:off x="1441324" y="4020250"/>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Services served by an outsourced Trust </a:t>
            </a:r>
          </a:p>
        </p:txBody>
      </p:sp>
      <p:sp>
        <p:nvSpPr>
          <p:cNvPr id="5" name="TextBox 4">
            <a:extLst>
              <a:ext uri="{FF2B5EF4-FFF2-40B4-BE49-F238E27FC236}">
                <a16:creationId xmlns:a16="http://schemas.microsoft.com/office/drawing/2014/main" id="{D150D065-1A2E-379D-B528-F100C4F65AF8}"/>
              </a:ext>
            </a:extLst>
          </p:cNvPr>
          <p:cNvSpPr txBox="1"/>
          <p:nvPr/>
        </p:nvSpPr>
        <p:spPr>
          <a:xfrm>
            <a:off x="4132706" y="3956642"/>
            <a:ext cx="6617970" cy="1631216"/>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Processes and lines of accountability will be different for library or archive services operated by a Trust or outsourced provider, but the service will still need to adopt a state of readiness both on the delivery side, and within the council as the statutory authority.</a:t>
            </a:r>
          </a:p>
        </p:txBody>
      </p:sp>
      <p:sp>
        <p:nvSpPr>
          <p:cNvPr id="12" name="Title 1">
            <a:extLst>
              <a:ext uri="{FF2B5EF4-FFF2-40B4-BE49-F238E27FC236}">
                <a16:creationId xmlns:a16="http://schemas.microsoft.com/office/drawing/2014/main" id="{7FE3EFF9-DA92-A88D-BA8C-5AF5AC0715ED}"/>
              </a:ext>
            </a:extLst>
          </p:cNvPr>
          <p:cNvSpPr>
            <a:spLocks noGrp="1"/>
          </p:cNvSpPr>
          <p:nvPr>
            <p:ph type="title"/>
          </p:nvPr>
        </p:nvSpPr>
        <p:spPr>
          <a:xfrm>
            <a:off x="743309" y="41576"/>
            <a:ext cx="10703943" cy="1381782"/>
          </a:xfrm>
        </p:spPr>
        <p:txBody>
          <a:bodyPr>
            <a:normAutofit/>
          </a:bodyPr>
          <a:lstStyle/>
          <a:p>
            <a:r>
              <a:rPr lang="en-GB" sz="4800" spc="-120" dirty="0">
                <a:solidFill>
                  <a:srgbClr val="50B4C8"/>
                </a:solidFill>
              </a:rPr>
              <a:t>Adopting a state of readiness: checklist</a:t>
            </a:r>
          </a:p>
        </p:txBody>
      </p:sp>
      <p:sp>
        <p:nvSpPr>
          <p:cNvPr id="2" name="Rectangle 1">
            <a:extLst>
              <a:ext uri="{FF2B5EF4-FFF2-40B4-BE49-F238E27FC236}">
                <a16:creationId xmlns:a16="http://schemas.microsoft.com/office/drawing/2014/main" id="{1F184416-55CD-8801-6F08-4A928622A4D9}"/>
              </a:ext>
            </a:extLst>
          </p:cNvPr>
          <p:cNvSpPr/>
          <p:nvPr/>
        </p:nvSpPr>
        <p:spPr>
          <a:xfrm>
            <a:off x="1441324" y="1729039"/>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Partnerships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EEF89F5-B768-59BF-4079-97627757188C}"/>
              </a:ext>
            </a:extLst>
          </p:cNvPr>
          <p:cNvSpPr txBox="1"/>
          <p:nvPr/>
        </p:nvSpPr>
        <p:spPr>
          <a:xfrm>
            <a:off x="4132706" y="1654043"/>
            <a:ext cx="6617970" cy="1938992"/>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Does your service have culture, leisure or heritage partnerships that could be strengthened and developed under LGR – e.g. by formalising or extending these? Or for health, wellbeing, skills partnerships.</a:t>
            </a:r>
          </a:p>
          <a:p>
            <a:r>
              <a:rPr lang="en-GB" sz="2000" dirty="0">
                <a:latin typeface="Calibri Light" panose="020F0302020204030204" pitchFamily="34" charset="0"/>
                <a:ea typeface="Calibri Light" panose="020F0302020204030204" pitchFamily="34" charset="0"/>
                <a:cs typeface="Calibri Light" panose="020F0302020204030204" pitchFamily="34" charset="0"/>
              </a:rPr>
              <a:t>Are there partnerships in neighbouring areas or covering larger geographies you need to liaise with?</a:t>
            </a:r>
          </a:p>
        </p:txBody>
      </p:sp>
    </p:spTree>
    <p:extLst>
      <p:ext uri="{BB962C8B-B14F-4D97-AF65-F5344CB8AC3E}">
        <p14:creationId xmlns:p14="http://schemas.microsoft.com/office/powerpoint/2010/main" val="94750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0E29-7C9D-4ED5-A69F-EFF3E1E5725A}"/>
              </a:ext>
            </a:extLst>
          </p:cNvPr>
          <p:cNvSpPr>
            <a:spLocks noGrp="1"/>
          </p:cNvSpPr>
          <p:nvPr>
            <p:ph type="ctrTitle"/>
          </p:nvPr>
        </p:nvSpPr>
        <p:spPr>
          <a:xfrm>
            <a:off x="1351416" y="2105953"/>
            <a:ext cx="9489169" cy="2646095"/>
          </a:xfrm>
        </p:spPr>
        <p:txBody>
          <a:bodyPr>
            <a:noAutofit/>
          </a:bodyPr>
          <a:lstStyle/>
          <a:p>
            <a:pPr>
              <a:buClr>
                <a:schemeClr val="bg1"/>
              </a:buClr>
            </a:pPr>
            <a:r>
              <a:rPr lang="en-GB" sz="8000" dirty="0">
                <a:solidFill>
                  <a:schemeClr val="bg1"/>
                </a:solidFill>
                <a:latin typeface="Calibri" panose="020F0502020204030204" pitchFamily="34" charset="0"/>
                <a:ea typeface="Calibri" panose="020F0502020204030204" pitchFamily="34" charset="0"/>
                <a:cs typeface="Calibri" panose="020F0502020204030204" pitchFamily="34" charset="0"/>
              </a:rPr>
              <a:t>Macro models of LGR and possible structures</a:t>
            </a:r>
            <a:br>
              <a:rPr lang="en-GB" sz="7200"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936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D86CC3-BD63-6822-A630-6D1AF74080C5}"/>
              </a:ext>
            </a:extLst>
          </p:cNvPr>
          <p:cNvSpPr>
            <a:spLocks noGrp="1"/>
          </p:cNvSpPr>
          <p:nvPr>
            <p:ph type="subTitle" idx="1"/>
          </p:nvPr>
        </p:nvSpPr>
        <p:spPr>
          <a:xfrm>
            <a:off x="811423" y="1849186"/>
            <a:ext cx="3094264" cy="1368824"/>
          </a:xfrm>
          <a:ln w="28575">
            <a:solidFill>
              <a:srgbClr val="50B4C8"/>
            </a:solidFill>
          </a:ln>
        </p:spPr>
        <p:txBody>
          <a:bodyPr anchor="ctr">
            <a:normAutofit/>
          </a:bodyPr>
          <a:lstStyle/>
          <a:p>
            <a:r>
              <a:rPr lang="en-GB" sz="2000" dirty="0"/>
              <a:t>County</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a:t>break-up</a:t>
            </a:r>
          </a:p>
        </p:txBody>
      </p:sp>
      <p:sp>
        <p:nvSpPr>
          <p:cNvPr id="5" name="Subtitle 2">
            <a:extLst>
              <a:ext uri="{FF2B5EF4-FFF2-40B4-BE49-F238E27FC236}">
                <a16:creationId xmlns:a16="http://schemas.microsoft.com/office/drawing/2014/main" id="{A51848BB-D179-FA53-5834-BF3EB8500ED4}"/>
              </a:ext>
            </a:extLst>
          </p:cNvPr>
          <p:cNvSpPr txBox="1">
            <a:spLocks/>
          </p:cNvSpPr>
          <p:nvPr/>
        </p:nvSpPr>
        <p:spPr>
          <a:xfrm>
            <a:off x="4548868" y="1849186"/>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Merged unitaries</a:t>
            </a:r>
          </a:p>
        </p:txBody>
      </p:sp>
      <p:sp>
        <p:nvSpPr>
          <p:cNvPr id="6" name="Subtitle 2">
            <a:extLst>
              <a:ext uri="{FF2B5EF4-FFF2-40B4-BE49-F238E27FC236}">
                <a16:creationId xmlns:a16="http://schemas.microsoft.com/office/drawing/2014/main" id="{88D76EA7-4EFA-0588-A508-3136124EA787}"/>
              </a:ext>
            </a:extLst>
          </p:cNvPr>
          <p:cNvSpPr txBox="1">
            <a:spLocks/>
          </p:cNvSpPr>
          <p:nvPr/>
        </p:nvSpPr>
        <p:spPr>
          <a:xfrm>
            <a:off x="8286315" y="1849186"/>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City expansion</a:t>
            </a:r>
          </a:p>
        </p:txBody>
      </p:sp>
      <p:sp>
        <p:nvSpPr>
          <p:cNvPr id="7" name="Subtitle 2">
            <a:extLst>
              <a:ext uri="{FF2B5EF4-FFF2-40B4-BE49-F238E27FC236}">
                <a16:creationId xmlns:a16="http://schemas.microsoft.com/office/drawing/2014/main" id="{9B938762-E5D3-6052-4198-42FC61A93012}"/>
              </a:ext>
            </a:extLst>
          </p:cNvPr>
          <p:cNvSpPr txBox="1">
            <a:spLocks/>
          </p:cNvSpPr>
          <p:nvPr/>
        </p:nvSpPr>
        <p:spPr>
          <a:xfrm>
            <a:off x="2358555" y="3639991"/>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Metro region</a:t>
            </a:r>
          </a:p>
        </p:txBody>
      </p:sp>
      <p:sp>
        <p:nvSpPr>
          <p:cNvPr id="9" name="Subtitle 2">
            <a:extLst>
              <a:ext uri="{FF2B5EF4-FFF2-40B4-BE49-F238E27FC236}">
                <a16:creationId xmlns:a16="http://schemas.microsoft.com/office/drawing/2014/main" id="{59CAF8DF-2572-1FCF-DCCD-9C095357528D}"/>
              </a:ext>
            </a:extLst>
          </p:cNvPr>
          <p:cNvSpPr txBox="1">
            <a:spLocks/>
          </p:cNvSpPr>
          <p:nvPr/>
        </p:nvSpPr>
        <p:spPr>
          <a:xfrm>
            <a:off x="6739183" y="3637403"/>
            <a:ext cx="3094264" cy="1368824"/>
          </a:xfrm>
          <a:prstGeom prst="rect">
            <a:avLst/>
          </a:prstGeom>
          <a:ln w="28575">
            <a:solidFill>
              <a:srgbClr val="50B4C8"/>
            </a:solidFill>
          </a:ln>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New geography</a:t>
            </a:r>
          </a:p>
          <a:p>
            <a:pPr>
              <a:lnSpc>
                <a:spcPct val="10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(for example, a home counties district becomes a London Borough)</a:t>
            </a:r>
          </a:p>
        </p:txBody>
      </p:sp>
      <p:sp>
        <p:nvSpPr>
          <p:cNvPr id="2" name="Title 1">
            <a:extLst>
              <a:ext uri="{FF2B5EF4-FFF2-40B4-BE49-F238E27FC236}">
                <a16:creationId xmlns:a16="http://schemas.microsoft.com/office/drawing/2014/main" id="{E979D46C-DD3C-362F-F3AF-8483E3540367}"/>
              </a:ext>
            </a:extLst>
          </p:cNvPr>
          <p:cNvSpPr txBox="1">
            <a:spLocks/>
          </p:cNvSpPr>
          <p:nvPr/>
        </p:nvSpPr>
        <p:spPr>
          <a:xfrm>
            <a:off x="705558" y="0"/>
            <a:ext cx="10754922" cy="1368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spc="-120" dirty="0">
                <a:solidFill>
                  <a:srgbClr val="50B4C8"/>
                </a:solidFill>
                <a:latin typeface="Calibri" panose="020F0502020204030204" pitchFamily="34" charset="0"/>
                <a:ea typeface="Calibri" panose="020F0502020204030204" pitchFamily="34" charset="0"/>
                <a:cs typeface="Calibri" panose="020F0502020204030204" pitchFamily="34" charset="0"/>
              </a:rPr>
              <a:t>Possible macro models of LGR </a:t>
            </a:r>
          </a:p>
          <a:p>
            <a:pPr algn="l"/>
            <a:r>
              <a:rPr lang="en-GB" sz="3200" spc="-120" dirty="0">
                <a:solidFill>
                  <a:srgbClr val="50B4C8"/>
                </a:solidFill>
                <a:latin typeface="Calibri Light" panose="020F0302020204030204"/>
              </a:rPr>
              <a:t>Heads of library and archive services have </a:t>
            </a:r>
            <a:r>
              <a:rPr lang="en-GB" sz="3200" i="1" spc="-120" dirty="0">
                <a:solidFill>
                  <a:srgbClr val="50B4C8"/>
                </a:solidFill>
                <a:latin typeface="Calibri Light" panose="020F0302020204030204"/>
              </a:rPr>
              <a:t>little influence </a:t>
            </a:r>
            <a:r>
              <a:rPr lang="en-GB" sz="3200" spc="-120" dirty="0">
                <a:solidFill>
                  <a:srgbClr val="50B4C8"/>
                </a:solidFill>
                <a:latin typeface="Calibri Light" panose="020F0302020204030204"/>
              </a:rPr>
              <a:t>over these</a:t>
            </a:r>
            <a:endParaRPr lang="en-GB" sz="3200" dirty="0"/>
          </a:p>
        </p:txBody>
      </p:sp>
      <p:sp>
        <p:nvSpPr>
          <p:cNvPr id="8" name="Subtitle 2">
            <a:extLst>
              <a:ext uri="{FF2B5EF4-FFF2-40B4-BE49-F238E27FC236}">
                <a16:creationId xmlns:a16="http://schemas.microsoft.com/office/drawing/2014/main" id="{59126603-2542-6766-915C-9C1F02669794}"/>
              </a:ext>
            </a:extLst>
          </p:cNvPr>
          <p:cNvSpPr txBox="1">
            <a:spLocks/>
          </p:cNvSpPr>
          <p:nvPr/>
        </p:nvSpPr>
        <p:spPr>
          <a:xfrm>
            <a:off x="2512065" y="5359067"/>
            <a:ext cx="7148383" cy="573572"/>
          </a:xfrm>
          <a:prstGeom prst="rect">
            <a:avLst/>
          </a:prstGeom>
          <a:ln w="28575">
            <a:solidFill>
              <a:schemeClr val="accent6"/>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Shifted boundaries can occur in any of these scenarios </a:t>
            </a:r>
          </a:p>
        </p:txBody>
      </p:sp>
    </p:spTree>
    <p:extLst>
      <p:ext uri="{BB962C8B-B14F-4D97-AF65-F5344CB8AC3E}">
        <p14:creationId xmlns:p14="http://schemas.microsoft.com/office/powerpoint/2010/main" val="392972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3A91-0455-D644-45E4-8E48FD2DFE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28E26A-1753-9974-7366-358F551E440E}"/>
              </a:ext>
            </a:extLst>
          </p:cNvPr>
          <p:cNvSpPr>
            <a:spLocks noGrp="1"/>
          </p:cNvSpPr>
          <p:nvPr>
            <p:ph type="subTitle" idx="1"/>
          </p:nvPr>
        </p:nvSpPr>
        <p:spPr>
          <a:xfrm>
            <a:off x="811423" y="1849186"/>
            <a:ext cx="3094264" cy="1368824"/>
          </a:xfrm>
          <a:ln w="28575">
            <a:solidFill>
              <a:srgbClr val="50B4C8"/>
            </a:solidFill>
          </a:ln>
        </p:spPr>
        <p:txBody>
          <a:bodyPr anchor="ctr">
            <a:normAutofit/>
          </a:bodyPr>
          <a:lstStyle/>
          <a:p>
            <a:r>
              <a:rPr lang="en-GB" sz="2000" dirty="0"/>
              <a:t>One service becomes two or more</a:t>
            </a:r>
          </a:p>
        </p:txBody>
      </p:sp>
      <p:sp>
        <p:nvSpPr>
          <p:cNvPr id="5" name="Subtitle 2">
            <a:extLst>
              <a:ext uri="{FF2B5EF4-FFF2-40B4-BE49-F238E27FC236}">
                <a16:creationId xmlns:a16="http://schemas.microsoft.com/office/drawing/2014/main" id="{FCC0EA5A-33FE-253B-DB32-8A7B38FB9724}"/>
              </a:ext>
            </a:extLst>
          </p:cNvPr>
          <p:cNvSpPr txBox="1">
            <a:spLocks/>
          </p:cNvSpPr>
          <p:nvPr/>
        </p:nvSpPr>
        <p:spPr>
          <a:xfrm>
            <a:off x="4548868" y="1849186"/>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Division of functions e.g. stock and back office are single service, but frontline is multiple services</a:t>
            </a:r>
          </a:p>
        </p:txBody>
      </p:sp>
      <p:sp>
        <p:nvSpPr>
          <p:cNvPr id="6" name="Subtitle 2">
            <a:extLst>
              <a:ext uri="{FF2B5EF4-FFF2-40B4-BE49-F238E27FC236}">
                <a16:creationId xmlns:a16="http://schemas.microsoft.com/office/drawing/2014/main" id="{11E74411-BE54-308C-345E-22A437BA5806}"/>
              </a:ext>
            </a:extLst>
          </p:cNvPr>
          <p:cNvSpPr txBox="1">
            <a:spLocks/>
          </p:cNvSpPr>
          <p:nvPr/>
        </p:nvSpPr>
        <p:spPr>
          <a:xfrm>
            <a:off x="8286315" y="1849186"/>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County splits but library and archives service remain a single service</a:t>
            </a:r>
          </a:p>
        </p:txBody>
      </p:sp>
      <p:sp>
        <p:nvSpPr>
          <p:cNvPr id="7" name="Subtitle 2">
            <a:extLst>
              <a:ext uri="{FF2B5EF4-FFF2-40B4-BE49-F238E27FC236}">
                <a16:creationId xmlns:a16="http://schemas.microsoft.com/office/drawing/2014/main" id="{F76A541E-A43C-DD9C-4C3B-67C47AED07B4}"/>
              </a:ext>
            </a:extLst>
          </p:cNvPr>
          <p:cNvSpPr txBox="1">
            <a:spLocks/>
          </p:cNvSpPr>
          <p:nvPr/>
        </p:nvSpPr>
        <p:spPr>
          <a:xfrm>
            <a:off x="811421" y="3640573"/>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Two or more services become one</a:t>
            </a:r>
          </a:p>
        </p:txBody>
      </p:sp>
      <p:sp>
        <p:nvSpPr>
          <p:cNvPr id="9" name="Subtitle 2">
            <a:extLst>
              <a:ext uri="{FF2B5EF4-FFF2-40B4-BE49-F238E27FC236}">
                <a16:creationId xmlns:a16="http://schemas.microsoft.com/office/drawing/2014/main" id="{323E0D0F-6150-7421-471A-341F55F0048E}"/>
              </a:ext>
            </a:extLst>
          </p:cNvPr>
          <p:cNvSpPr txBox="1">
            <a:spLocks/>
          </p:cNvSpPr>
          <p:nvPr/>
        </p:nvSpPr>
        <p:spPr>
          <a:xfrm>
            <a:off x="4535887" y="3640573"/>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One service acquires part of another</a:t>
            </a:r>
          </a:p>
        </p:txBody>
      </p:sp>
      <p:sp>
        <p:nvSpPr>
          <p:cNvPr id="2" name="Title 1">
            <a:extLst>
              <a:ext uri="{FF2B5EF4-FFF2-40B4-BE49-F238E27FC236}">
                <a16:creationId xmlns:a16="http://schemas.microsoft.com/office/drawing/2014/main" id="{14A5DC73-D9F2-565F-4E62-2005896A02B2}"/>
              </a:ext>
            </a:extLst>
          </p:cNvPr>
          <p:cNvSpPr txBox="1">
            <a:spLocks/>
          </p:cNvSpPr>
          <p:nvPr/>
        </p:nvSpPr>
        <p:spPr>
          <a:xfrm>
            <a:off x="705558" y="0"/>
            <a:ext cx="10754922" cy="1368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spc="-120" dirty="0">
                <a:solidFill>
                  <a:srgbClr val="50B4C8"/>
                </a:solidFill>
                <a:latin typeface="Calibri" panose="020F0502020204030204" pitchFamily="34" charset="0"/>
                <a:ea typeface="Calibri" panose="020F0502020204030204" pitchFamily="34" charset="0"/>
                <a:cs typeface="Calibri" panose="020F0502020204030204" pitchFamily="34" charset="0"/>
              </a:rPr>
              <a:t>Possible libraries and archives structures </a:t>
            </a:r>
          </a:p>
          <a:p>
            <a:pPr algn="l"/>
            <a:r>
              <a:rPr lang="en-GB" sz="3200" spc="-120" dirty="0">
                <a:solidFill>
                  <a:srgbClr val="50B4C8"/>
                </a:solidFill>
                <a:latin typeface="Calibri Light" panose="020F0302020204030204"/>
              </a:rPr>
              <a:t>Heads of Services </a:t>
            </a:r>
            <a:r>
              <a:rPr lang="en-GB" sz="3200" i="1" spc="-120" dirty="0">
                <a:solidFill>
                  <a:srgbClr val="50B4C8"/>
                </a:solidFill>
                <a:latin typeface="Calibri Light" panose="020F0302020204030204"/>
              </a:rPr>
              <a:t>can</a:t>
            </a:r>
            <a:r>
              <a:rPr lang="en-GB" sz="3200" spc="-120" dirty="0">
                <a:solidFill>
                  <a:srgbClr val="50B4C8"/>
                </a:solidFill>
                <a:latin typeface="Calibri Light" panose="020F0302020204030204"/>
              </a:rPr>
              <a:t> help shape these</a:t>
            </a:r>
            <a:endParaRPr lang="en-GB" sz="3200" dirty="0"/>
          </a:p>
        </p:txBody>
      </p:sp>
      <p:sp>
        <p:nvSpPr>
          <p:cNvPr id="4" name="Subtitle 2">
            <a:extLst>
              <a:ext uri="{FF2B5EF4-FFF2-40B4-BE49-F238E27FC236}">
                <a16:creationId xmlns:a16="http://schemas.microsoft.com/office/drawing/2014/main" id="{000B7F57-F785-A8C3-6EF5-1549AF3084B6}"/>
              </a:ext>
            </a:extLst>
          </p:cNvPr>
          <p:cNvSpPr txBox="1">
            <a:spLocks/>
          </p:cNvSpPr>
          <p:nvPr/>
        </p:nvSpPr>
        <p:spPr>
          <a:xfrm>
            <a:off x="8260353" y="3639991"/>
            <a:ext cx="3094264" cy="1368824"/>
          </a:xfrm>
          <a:prstGeom prst="rect">
            <a:avLst/>
          </a:prstGeom>
          <a:ln w="28575">
            <a:solidFill>
              <a:srgbClr val="50B4C8"/>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One service runs a non-neighbouring area</a:t>
            </a:r>
          </a:p>
        </p:txBody>
      </p:sp>
    </p:spTree>
    <p:extLst>
      <p:ext uri="{BB962C8B-B14F-4D97-AF65-F5344CB8AC3E}">
        <p14:creationId xmlns:p14="http://schemas.microsoft.com/office/powerpoint/2010/main" val="274139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AA93-B22E-3388-DFC4-E442EE333A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9366C-E2C8-8328-2969-1D73FEE87438}"/>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One service becomes two or more</a:t>
            </a:r>
            <a:endParaRPr lang="en-GB" sz="2800" dirty="0"/>
          </a:p>
        </p:txBody>
      </p:sp>
      <p:sp>
        <p:nvSpPr>
          <p:cNvPr id="4" name="Content Placeholder 3">
            <a:extLst>
              <a:ext uri="{FF2B5EF4-FFF2-40B4-BE49-F238E27FC236}">
                <a16:creationId xmlns:a16="http://schemas.microsoft.com/office/drawing/2014/main" id="{08FFD825-5F90-EB86-B6B7-17296FEA8F91}"/>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r>
              <a:rPr lang="en-GB" sz="2000" dirty="0"/>
              <a:t>Localised focus.</a:t>
            </a:r>
          </a:p>
          <a:p>
            <a:r>
              <a:rPr lang="en-GB" sz="2000" dirty="0"/>
              <a:t>Potential for quicker decision making. </a:t>
            </a:r>
          </a:p>
        </p:txBody>
      </p:sp>
      <p:sp>
        <p:nvSpPr>
          <p:cNvPr id="5" name="Content Placeholder 4">
            <a:extLst>
              <a:ext uri="{FF2B5EF4-FFF2-40B4-BE49-F238E27FC236}">
                <a16:creationId xmlns:a16="http://schemas.microsoft.com/office/drawing/2014/main" id="{71ED85E1-FF88-2E38-F937-43E6E635BA8D}"/>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Very small services.</a:t>
            </a:r>
          </a:p>
          <a:p>
            <a:r>
              <a:rPr lang="en-GB" sz="2000" dirty="0"/>
              <a:t>Duplication of functions.</a:t>
            </a:r>
          </a:p>
          <a:p>
            <a:pPr lvl="1"/>
            <a:r>
              <a:rPr lang="en-GB" sz="2000" dirty="0"/>
              <a:t>Multiple and less senior heads of service. </a:t>
            </a:r>
          </a:p>
          <a:p>
            <a:endParaRPr lang="en-GB" sz="2000" dirty="0"/>
          </a:p>
        </p:txBody>
      </p:sp>
      <p:sp>
        <p:nvSpPr>
          <p:cNvPr id="6" name="TextBox 5">
            <a:extLst>
              <a:ext uri="{FF2B5EF4-FFF2-40B4-BE49-F238E27FC236}">
                <a16:creationId xmlns:a16="http://schemas.microsoft.com/office/drawing/2014/main" id="{2C062194-71B8-FF67-B672-4FD29A7BD0AF}"/>
              </a:ext>
            </a:extLst>
          </p:cNvPr>
          <p:cNvSpPr txBox="1"/>
          <p:nvPr/>
        </p:nvSpPr>
        <p:spPr>
          <a:xfrm>
            <a:off x="838200" y="1048137"/>
            <a:ext cx="10648764" cy="707886"/>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the Berkshire </a:t>
            </a:r>
            <a:r>
              <a:rPr lang="en-GB" sz="2000" i="1" dirty="0" err="1">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unitaries</a:t>
            </a:r>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 as part of LGR in 1998 created six separate library services (and also created a new single archive service The Royal Berkshire Archives).</a:t>
            </a:r>
          </a:p>
        </p:txBody>
      </p:sp>
      <p:sp>
        <p:nvSpPr>
          <p:cNvPr id="9" name="TextBox 8">
            <a:extLst>
              <a:ext uri="{FF2B5EF4-FFF2-40B4-BE49-F238E27FC236}">
                <a16:creationId xmlns:a16="http://schemas.microsoft.com/office/drawing/2014/main" id="{8D035445-3EDF-DC47-5F7D-C1C4EA58F545}"/>
              </a:ext>
            </a:extLst>
          </p:cNvPr>
          <p:cNvSpPr txBox="1"/>
          <p:nvPr/>
        </p:nvSpPr>
        <p:spPr>
          <a:xfrm>
            <a:off x="771618" y="4610493"/>
            <a:ext cx="10582182" cy="1323439"/>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There may be duplication of services and roles.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Increased complexities running smaller services.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Exiting existing contracts.</a:t>
            </a:r>
          </a:p>
        </p:txBody>
      </p:sp>
    </p:spTree>
    <p:extLst>
      <p:ext uri="{BB962C8B-B14F-4D97-AF65-F5344CB8AC3E}">
        <p14:creationId xmlns:p14="http://schemas.microsoft.com/office/powerpoint/2010/main" val="151598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1761-BABA-A072-74E7-704FAAFA1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B8A1FE-850B-1DF6-887A-162B659841A6}"/>
              </a:ext>
            </a:extLst>
          </p:cNvPr>
          <p:cNvSpPr>
            <a:spLocks noGrp="1"/>
          </p:cNvSpPr>
          <p:nvPr>
            <p:ph type="title"/>
          </p:nvPr>
        </p:nvSpPr>
        <p:spPr>
          <a:xfrm>
            <a:off x="762000" y="46220"/>
            <a:ext cx="10734582" cy="1355860"/>
          </a:xfrm>
        </p:spPr>
        <p:txBody>
          <a:bodyPr>
            <a:noAutofit/>
          </a:bodyPr>
          <a:lstStyle/>
          <a:p>
            <a:r>
              <a:rPr kumimoji="0" lang="en-GB" sz="4800" b="0" i="0" u="none" strike="noStrike" kern="1200" cap="none" spc="-120" normalizeH="0" baseline="0" noProof="0" dirty="0">
                <a:ln>
                  <a:noFill/>
                </a:ln>
                <a:solidFill>
                  <a:srgbClr val="50B4C8"/>
                </a:solidFill>
                <a:effectLst/>
                <a:uLnTx/>
                <a:uFillTx/>
              </a:rPr>
              <a:t>Division of functions</a:t>
            </a:r>
            <a:endParaRPr lang="en-GB" sz="2800" dirty="0"/>
          </a:p>
        </p:txBody>
      </p:sp>
      <p:sp>
        <p:nvSpPr>
          <p:cNvPr id="4" name="Content Placeholder 3">
            <a:extLst>
              <a:ext uri="{FF2B5EF4-FFF2-40B4-BE49-F238E27FC236}">
                <a16:creationId xmlns:a16="http://schemas.microsoft.com/office/drawing/2014/main" id="{B7D5C732-A9A6-B63F-095E-1ABDE46BD342}"/>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r>
              <a:rPr lang="en-GB" sz="2000" dirty="0"/>
              <a:t>One agreement covering everything for libraries and one covering everything for archives.</a:t>
            </a:r>
          </a:p>
          <a:p>
            <a:r>
              <a:rPr lang="en-GB" sz="2000" dirty="0"/>
              <a:t>Cost efficiency with less duplication of functions.</a:t>
            </a:r>
          </a:p>
        </p:txBody>
      </p:sp>
      <p:sp>
        <p:nvSpPr>
          <p:cNvPr id="5" name="Content Placeholder 4">
            <a:extLst>
              <a:ext uri="{FF2B5EF4-FFF2-40B4-BE49-F238E27FC236}">
                <a16:creationId xmlns:a16="http://schemas.microsoft.com/office/drawing/2014/main" id="{C853B553-2498-631C-1334-EFB8781926A8}"/>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Divergence of vision for the services.</a:t>
            </a:r>
          </a:p>
          <a:p>
            <a:r>
              <a:rPr lang="en-GB" sz="2000" dirty="0"/>
              <a:t>Budget negotiations – are budgets split based on population or the number of frontline services?</a:t>
            </a:r>
          </a:p>
          <a:p>
            <a:r>
              <a:rPr lang="en-GB" sz="2000" dirty="0"/>
              <a:t>Staffing split.</a:t>
            </a:r>
          </a:p>
          <a:p>
            <a:endParaRPr lang="en-GB" sz="2000" dirty="0"/>
          </a:p>
        </p:txBody>
      </p:sp>
      <p:sp>
        <p:nvSpPr>
          <p:cNvPr id="6" name="TextBox 5">
            <a:extLst>
              <a:ext uri="{FF2B5EF4-FFF2-40B4-BE49-F238E27FC236}">
                <a16:creationId xmlns:a16="http://schemas.microsoft.com/office/drawing/2014/main" id="{C18612E9-47CE-EC58-EFF8-D0E2F0184FA0}"/>
              </a:ext>
            </a:extLst>
          </p:cNvPr>
          <p:cNvSpPr txBox="1"/>
          <p:nvPr/>
        </p:nvSpPr>
        <p:spPr>
          <a:xfrm>
            <a:off x="838200" y="1048137"/>
            <a:ext cx="10648764" cy="707886"/>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Cumberland and Westmorland and Furness share the single stock and back office of former Cumbria, but frontline services have been split into two</a:t>
            </a:r>
          </a:p>
        </p:txBody>
      </p:sp>
      <p:sp>
        <p:nvSpPr>
          <p:cNvPr id="9" name="TextBox 8">
            <a:extLst>
              <a:ext uri="{FF2B5EF4-FFF2-40B4-BE49-F238E27FC236}">
                <a16:creationId xmlns:a16="http://schemas.microsoft.com/office/drawing/2014/main" id="{50B08C2C-C082-E82F-5969-EC87C968AA23}"/>
              </a:ext>
            </a:extLst>
          </p:cNvPr>
          <p:cNvSpPr txBox="1"/>
          <p:nvPr/>
        </p:nvSpPr>
        <p:spPr>
          <a:xfrm>
            <a:off x="771618" y="4610493"/>
            <a:ext cx="10582182" cy="1323439"/>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Costs depend on how deeply a service is split and which functions are shared.</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There may be duplication of services and roles.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Exiting existing contracts.</a:t>
            </a:r>
          </a:p>
        </p:txBody>
      </p:sp>
    </p:spTree>
    <p:extLst>
      <p:ext uri="{BB962C8B-B14F-4D97-AF65-F5344CB8AC3E}">
        <p14:creationId xmlns:p14="http://schemas.microsoft.com/office/powerpoint/2010/main" val="78521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607D-CC6F-482F-7FC3-C1916FB46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C84E9-5FAC-F030-7840-3629034B997D}"/>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County splits but single library and archive service remains</a:t>
            </a:r>
            <a:endParaRPr lang="en-GB" sz="2800" dirty="0"/>
          </a:p>
        </p:txBody>
      </p:sp>
      <p:sp>
        <p:nvSpPr>
          <p:cNvPr id="4" name="Content Placeholder 3">
            <a:extLst>
              <a:ext uri="{FF2B5EF4-FFF2-40B4-BE49-F238E27FC236}">
                <a16:creationId xmlns:a16="http://schemas.microsoft.com/office/drawing/2014/main" id="{6CB3C480-BB16-EC05-BFEE-B0A36B428820}"/>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pPr>
              <a:lnSpc>
                <a:spcPct val="100000"/>
              </a:lnSpc>
              <a:spcBef>
                <a:spcPts val="0"/>
              </a:spcBef>
              <a:defRPr/>
            </a:pPr>
            <a:r>
              <a:rPr lang="en-GB" sz="2000" dirty="0"/>
              <a:t>Shared service governance means that small services have exposure to senior officers and members more regularly.</a:t>
            </a:r>
          </a:p>
          <a:p>
            <a:r>
              <a:rPr lang="en-GB" sz="2000" dirty="0"/>
              <a:t>Continuity of service. </a:t>
            </a:r>
          </a:p>
          <a:p>
            <a:r>
              <a:rPr lang="en-GB" sz="2000" dirty="0"/>
              <a:t>A larger strategic voice. </a:t>
            </a:r>
          </a:p>
        </p:txBody>
      </p:sp>
      <p:sp>
        <p:nvSpPr>
          <p:cNvPr id="5" name="Content Placeholder 4">
            <a:extLst>
              <a:ext uri="{FF2B5EF4-FFF2-40B4-BE49-F238E27FC236}">
                <a16:creationId xmlns:a16="http://schemas.microsoft.com/office/drawing/2014/main" id="{8DB5B00D-9334-39B1-60F4-A23CBCE8FA10}"/>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Dependency on provider.</a:t>
            </a:r>
          </a:p>
          <a:p>
            <a:r>
              <a:rPr lang="en-GB" sz="2000" dirty="0"/>
              <a:t>Complex governance. </a:t>
            </a:r>
          </a:p>
          <a:p>
            <a:r>
              <a:rPr lang="en-GB" sz="2000" dirty="0"/>
              <a:t>Maintaining local identity.</a:t>
            </a:r>
          </a:p>
          <a:p>
            <a:r>
              <a:rPr lang="en-GB" sz="2000" dirty="0"/>
              <a:t>Risk of political divergence. </a:t>
            </a:r>
          </a:p>
          <a:p>
            <a:endParaRPr lang="en-GB" sz="2000" dirty="0"/>
          </a:p>
        </p:txBody>
      </p:sp>
      <p:sp>
        <p:nvSpPr>
          <p:cNvPr id="6" name="TextBox 5">
            <a:extLst>
              <a:ext uri="{FF2B5EF4-FFF2-40B4-BE49-F238E27FC236}">
                <a16:creationId xmlns:a16="http://schemas.microsoft.com/office/drawing/2014/main" id="{849A2A72-22D2-C9B9-9966-A56C3CBF4332}"/>
              </a:ext>
            </a:extLst>
          </p:cNvPr>
          <p:cNvSpPr txBox="1"/>
          <p:nvPr/>
        </p:nvSpPr>
        <p:spPr>
          <a:xfrm>
            <a:off x="838200" y="1306104"/>
            <a:ext cx="10648764" cy="400110"/>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single service for Cheshire Archives, also, Royal Berkshire Archives</a:t>
            </a:r>
          </a:p>
        </p:txBody>
      </p:sp>
      <p:sp>
        <p:nvSpPr>
          <p:cNvPr id="9" name="TextBox 8">
            <a:extLst>
              <a:ext uri="{FF2B5EF4-FFF2-40B4-BE49-F238E27FC236}">
                <a16:creationId xmlns:a16="http://schemas.microsoft.com/office/drawing/2014/main" id="{A75CE6A2-9B91-C872-CD0E-CA7280C54DDD}"/>
              </a:ext>
            </a:extLst>
          </p:cNvPr>
          <p:cNvSpPr txBox="1"/>
          <p:nvPr/>
        </p:nvSpPr>
        <p:spPr>
          <a:xfrm>
            <a:off x="771618" y="4610493"/>
            <a:ext cx="10582182" cy="1015663"/>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Multiple business cases needed for capital projects.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Complex governance, serving multiple decision-making structures.</a:t>
            </a:r>
          </a:p>
        </p:txBody>
      </p:sp>
    </p:spTree>
    <p:extLst>
      <p:ext uri="{BB962C8B-B14F-4D97-AF65-F5344CB8AC3E}">
        <p14:creationId xmlns:p14="http://schemas.microsoft.com/office/powerpoint/2010/main" val="76320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55A9-82A7-C81E-F0AD-2D0A41F29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3A9AB-43F3-FC05-F9DD-BB1C28CD8238}"/>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Two or more services become one</a:t>
            </a:r>
            <a:endParaRPr lang="en-GB" sz="2800" dirty="0"/>
          </a:p>
        </p:txBody>
      </p:sp>
      <p:sp>
        <p:nvSpPr>
          <p:cNvPr id="4" name="Content Placeholder 3">
            <a:extLst>
              <a:ext uri="{FF2B5EF4-FFF2-40B4-BE49-F238E27FC236}">
                <a16:creationId xmlns:a16="http://schemas.microsoft.com/office/drawing/2014/main" id="{8E28B1B5-4720-DFAF-D8A7-2A3B58AD669A}"/>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r>
              <a:rPr lang="en-GB" sz="2000" dirty="0"/>
              <a:t>Simplifies negotiations with decision-makers.</a:t>
            </a:r>
          </a:p>
          <a:p>
            <a:r>
              <a:rPr lang="en-GB" sz="2000" dirty="0"/>
              <a:t>Greater strategic capacity. </a:t>
            </a:r>
          </a:p>
        </p:txBody>
      </p:sp>
      <p:sp>
        <p:nvSpPr>
          <p:cNvPr id="5" name="Content Placeholder 4">
            <a:extLst>
              <a:ext uri="{FF2B5EF4-FFF2-40B4-BE49-F238E27FC236}">
                <a16:creationId xmlns:a16="http://schemas.microsoft.com/office/drawing/2014/main" id="{AC80C40E-F602-FDD8-4D3B-E6919AE0D384}"/>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Navigating boundary changes and local identity. </a:t>
            </a:r>
          </a:p>
          <a:p>
            <a:r>
              <a:rPr lang="en-GB" sz="2000" dirty="0"/>
              <a:t>Risk of political divergence. </a:t>
            </a:r>
          </a:p>
          <a:p>
            <a:endParaRPr lang="en-GB" sz="2000" dirty="0"/>
          </a:p>
        </p:txBody>
      </p:sp>
      <p:sp>
        <p:nvSpPr>
          <p:cNvPr id="6" name="TextBox 5">
            <a:extLst>
              <a:ext uri="{FF2B5EF4-FFF2-40B4-BE49-F238E27FC236}">
                <a16:creationId xmlns:a16="http://schemas.microsoft.com/office/drawing/2014/main" id="{FA75A444-0251-0A15-8CDA-A6B7385DD89F}"/>
              </a:ext>
            </a:extLst>
          </p:cNvPr>
          <p:cNvSpPr txBox="1"/>
          <p:nvPr/>
        </p:nvSpPr>
        <p:spPr>
          <a:xfrm>
            <a:off x="838200" y="1048137"/>
            <a:ext cx="10648764" cy="707886"/>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Creation of Bournemouth, Christchurch, and Poole “BCP” from two </a:t>
            </a:r>
            <a:r>
              <a:rPr lang="en-GB" sz="2000" i="1" dirty="0" err="1">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unitaries</a:t>
            </a:r>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 plus a lower-tier borough previously part of Dorset</a:t>
            </a:r>
          </a:p>
        </p:txBody>
      </p:sp>
      <p:sp>
        <p:nvSpPr>
          <p:cNvPr id="9" name="TextBox 8">
            <a:extLst>
              <a:ext uri="{FF2B5EF4-FFF2-40B4-BE49-F238E27FC236}">
                <a16:creationId xmlns:a16="http://schemas.microsoft.com/office/drawing/2014/main" id="{474BC09C-D8D9-ED82-53EB-CE61265FA3DF}"/>
              </a:ext>
            </a:extLst>
          </p:cNvPr>
          <p:cNvSpPr txBox="1"/>
          <p:nvPr/>
        </p:nvSpPr>
        <p:spPr>
          <a:xfrm>
            <a:off x="771618" y="4610493"/>
            <a:ext cx="10582182" cy="1015663"/>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Multiple business cases needed for capital projects.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Complex governance, serving multiple decision-making structures.</a:t>
            </a:r>
          </a:p>
        </p:txBody>
      </p:sp>
    </p:spTree>
    <p:extLst>
      <p:ext uri="{BB962C8B-B14F-4D97-AF65-F5344CB8AC3E}">
        <p14:creationId xmlns:p14="http://schemas.microsoft.com/office/powerpoint/2010/main" val="46691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0E29-7C9D-4ED5-A69F-EFF3E1E5725A}"/>
              </a:ext>
            </a:extLst>
          </p:cNvPr>
          <p:cNvSpPr>
            <a:spLocks noGrp="1"/>
          </p:cNvSpPr>
          <p:nvPr>
            <p:ph type="ctrTitle"/>
          </p:nvPr>
        </p:nvSpPr>
        <p:spPr>
          <a:xfrm>
            <a:off x="3475575" y="2815119"/>
            <a:ext cx="5240850" cy="1227762"/>
          </a:xfrm>
        </p:spPr>
        <p:txBody>
          <a:bodyPr>
            <a:noAutofit/>
          </a:bodyPr>
          <a:lstStyle/>
          <a:p>
            <a:pPr>
              <a:buClr>
                <a:schemeClr val="bg1"/>
              </a:buClr>
            </a:pPr>
            <a:r>
              <a:rPr lang="en-GB" sz="8000" dirty="0">
                <a:solidFill>
                  <a:schemeClr val="bg1"/>
                </a:solidFill>
                <a:latin typeface="Calibri" panose="020F0502020204030204" pitchFamily="34" charset="0"/>
                <a:ea typeface="Calibri" panose="020F0502020204030204" pitchFamily="34" charset="0"/>
                <a:cs typeface="Calibri" panose="020F0502020204030204" pitchFamily="34" charset="0"/>
              </a:rPr>
              <a:t>Introduction</a:t>
            </a:r>
            <a:endPar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05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967E-A584-2262-2946-1BFB7A255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D54B1-8F6A-C16B-8D56-C801F698A5A9}"/>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One service acquires part of another</a:t>
            </a:r>
            <a:endParaRPr lang="en-GB" sz="2800" dirty="0"/>
          </a:p>
        </p:txBody>
      </p:sp>
      <p:sp>
        <p:nvSpPr>
          <p:cNvPr id="4" name="Content Placeholder 3">
            <a:extLst>
              <a:ext uri="{FF2B5EF4-FFF2-40B4-BE49-F238E27FC236}">
                <a16:creationId xmlns:a16="http://schemas.microsoft.com/office/drawing/2014/main" id="{1559C7CA-6706-873B-CBA3-CE246EA75490}"/>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r>
              <a:rPr lang="en-GB" sz="2000" dirty="0"/>
              <a:t>Can reduce duplication of functions.</a:t>
            </a:r>
          </a:p>
        </p:txBody>
      </p:sp>
      <p:sp>
        <p:nvSpPr>
          <p:cNvPr id="5" name="Content Placeholder 4">
            <a:extLst>
              <a:ext uri="{FF2B5EF4-FFF2-40B4-BE49-F238E27FC236}">
                <a16:creationId xmlns:a16="http://schemas.microsoft.com/office/drawing/2014/main" id="{7DC45A5B-E8F8-1C6D-0BD7-BD2F07DF00F7}"/>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Maintaining/navigating relationships between councils.</a:t>
            </a:r>
          </a:p>
          <a:p>
            <a:r>
              <a:rPr lang="en-GB" sz="2000" dirty="0"/>
              <a:t>Risk of political divergence.</a:t>
            </a:r>
          </a:p>
          <a:p>
            <a:endParaRPr lang="en-GB" sz="2000" dirty="0"/>
          </a:p>
        </p:txBody>
      </p:sp>
      <p:sp>
        <p:nvSpPr>
          <p:cNvPr id="6" name="TextBox 5">
            <a:extLst>
              <a:ext uri="{FF2B5EF4-FFF2-40B4-BE49-F238E27FC236}">
                <a16:creationId xmlns:a16="http://schemas.microsoft.com/office/drawing/2014/main" id="{232C21DC-E5D3-8562-910F-F64496AB3842}"/>
              </a:ext>
            </a:extLst>
          </p:cNvPr>
          <p:cNvSpPr txBox="1"/>
          <p:nvPr/>
        </p:nvSpPr>
        <p:spPr>
          <a:xfrm>
            <a:off x="838200" y="1048137"/>
            <a:ext cx="10648764" cy="707886"/>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Creation of Bournemouth, Christchurch, and Poole “BCP” from two </a:t>
            </a:r>
            <a:r>
              <a:rPr lang="en-GB" sz="2000" i="1" dirty="0" err="1">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unitaries</a:t>
            </a:r>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 plus a lower-tier borough previously part of Dorset</a:t>
            </a:r>
          </a:p>
        </p:txBody>
      </p:sp>
      <p:sp>
        <p:nvSpPr>
          <p:cNvPr id="9" name="TextBox 8">
            <a:extLst>
              <a:ext uri="{FF2B5EF4-FFF2-40B4-BE49-F238E27FC236}">
                <a16:creationId xmlns:a16="http://schemas.microsoft.com/office/drawing/2014/main" id="{56565BF3-FAA4-2CF3-EEAA-68B63FA0CAC3}"/>
              </a:ext>
            </a:extLst>
          </p:cNvPr>
          <p:cNvSpPr txBox="1"/>
          <p:nvPr/>
        </p:nvSpPr>
        <p:spPr>
          <a:xfrm>
            <a:off x="771618" y="4610493"/>
            <a:ext cx="10582182" cy="707886"/>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Allows for economies of scale.</a:t>
            </a:r>
          </a:p>
        </p:txBody>
      </p:sp>
    </p:spTree>
    <p:extLst>
      <p:ext uri="{BB962C8B-B14F-4D97-AF65-F5344CB8AC3E}">
        <p14:creationId xmlns:p14="http://schemas.microsoft.com/office/powerpoint/2010/main" val="251088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335D-92AD-F9C5-B0FA-96F3281C5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0A64D-4B1B-CC87-1A3B-05A98A4C7BC9}"/>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One service runs a non-neighbouring area</a:t>
            </a:r>
            <a:endParaRPr lang="en-GB" sz="2800" dirty="0"/>
          </a:p>
        </p:txBody>
      </p:sp>
      <p:sp>
        <p:nvSpPr>
          <p:cNvPr id="4" name="Content Placeholder 3">
            <a:extLst>
              <a:ext uri="{FF2B5EF4-FFF2-40B4-BE49-F238E27FC236}">
                <a16:creationId xmlns:a16="http://schemas.microsoft.com/office/drawing/2014/main" id="{ECB1585D-4887-1B33-A7CF-71C85DC260B5}"/>
              </a:ext>
            </a:extLst>
          </p:cNvPr>
          <p:cNvSpPr>
            <a:spLocks noGrp="1"/>
          </p:cNvSpPr>
          <p:nvPr>
            <p:ph sz="half" idx="1"/>
          </p:nvPr>
        </p:nvSpPr>
        <p:spPr>
          <a:xfrm>
            <a:off x="838200" y="2034960"/>
            <a:ext cx="5181600" cy="3690814"/>
          </a:xfrm>
        </p:spPr>
        <p:txBody>
          <a:bodyPr>
            <a:normAutofit/>
          </a:bodyPr>
          <a:lstStyle/>
          <a:p>
            <a:pPr marL="0" indent="0">
              <a:buNone/>
            </a:pPr>
            <a:r>
              <a:rPr lang="en-GB" sz="2000" b="1" dirty="0"/>
              <a:t>Opportunities</a:t>
            </a:r>
          </a:p>
          <a:p>
            <a:r>
              <a:rPr lang="en-GB" sz="2000" dirty="0"/>
              <a:t>Income for the provider.</a:t>
            </a:r>
          </a:p>
        </p:txBody>
      </p:sp>
      <p:sp>
        <p:nvSpPr>
          <p:cNvPr id="5" name="Content Placeholder 4">
            <a:extLst>
              <a:ext uri="{FF2B5EF4-FFF2-40B4-BE49-F238E27FC236}">
                <a16:creationId xmlns:a16="http://schemas.microsoft.com/office/drawing/2014/main" id="{06BF4B3F-9CBB-98E7-2A0D-54432595D282}"/>
              </a:ext>
            </a:extLst>
          </p:cNvPr>
          <p:cNvSpPr>
            <a:spLocks noGrp="1"/>
          </p:cNvSpPr>
          <p:nvPr>
            <p:ph sz="half" idx="2"/>
          </p:nvPr>
        </p:nvSpPr>
        <p:spPr>
          <a:xfrm>
            <a:off x="6172200" y="2034960"/>
            <a:ext cx="5181600" cy="3690813"/>
          </a:xfrm>
        </p:spPr>
        <p:txBody>
          <a:bodyPr>
            <a:normAutofit/>
          </a:bodyPr>
          <a:lstStyle/>
          <a:p>
            <a:pPr marL="0" indent="0">
              <a:buNone/>
            </a:pPr>
            <a:r>
              <a:rPr lang="en-GB" sz="2000" b="1" dirty="0"/>
              <a:t>Challenges</a:t>
            </a:r>
          </a:p>
          <a:p>
            <a:r>
              <a:rPr lang="en-GB" sz="2000" dirty="0"/>
              <a:t>Accountability and governance is shifted away from the service.</a:t>
            </a:r>
          </a:p>
          <a:p>
            <a:r>
              <a:rPr lang="en-GB" sz="2000" dirty="0"/>
              <a:t>Maintaining/navigating relationships between councils. </a:t>
            </a:r>
          </a:p>
          <a:p>
            <a:r>
              <a:rPr lang="en-GB" sz="2000" dirty="0"/>
              <a:t>Risk of political divergence.</a:t>
            </a:r>
          </a:p>
          <a:p>
            <a:endParaRPr lang="en-GB" sz="2000" dirty="0"/>
          </a:p>
        </p:txBody>
      </p:sp>
      <p:sp>
        <p:nvSpPr>
          <p:cNvPr id="6" name="TextBox 5">
            <a:extLst>
              <a:ext uri="{FF2B5EF4-FFF2-40B4-BE49-F238E27FC236}">
                <a16:creationId xmlns:a16="http://schemas.microsoft.com/office/drawing/2014/main" id="{1C6810B0-ABE2-D39F-E2A2-D4E7E142566E}"/>
              </a:ext>
            </a:extLst>
          </p:cNvPr>
          <p:cNvSpPr txBox="1"/>
          <p:nvPr/>
        </p:nvSpPr>
        <p:spPr>
          <a:xfrm>
            <a:off x="838200" y="1048137"/>
            <a:ext cx="10648764" cy="400110"/>
          </a:xfrm>
          <a:prstGeom prst="rect">
            <a:avLst/>
          </a:prstGeom>
          <a:noFill/>
        </p:spPr>
        <p:txBody>
          <a:bodyPr wrap="square" rtlCol="0">
            <a:spAutoFit/>
          </a:bodyPr>
          <a:lstStyle/>
          <a:p>
            <a:r>
              <a:rPr lang="en-GB" sz="2000" i="1" dirty="0">
                <a:solidFill>
                  <a:srgbClr val="50B4C8"/>
                </a:solidFill>
                <a:latin typeface="Calibri Light" panose="020F0302020204030204" pitchFamily="34" charset="0"/>
                <a:ea typeface="Calibri Light" panose="020F0302020204030204" pitchFamily="34" charset="0"/>
                <a:cs typeface="Calibri Light" panose="020F0302020204030204" pitchFamily="34" charset="0"/>
              </a:rPr>
              <a:t>E.g. Essex running Slough from 2011-2016</a:t>
            </a:r>
          </a:p>
        </p:txBody>
      </p:sp>
      <p:sp>
        <p:nvSpPr>
          <p:cNvPr id="9" name="TextBox 8">
            <a:extLst>
              <a:ext uri="{FF2B5EF4-FFF2-40B4-BE49-F238E27FC236}">
                <a16:creationId xmlns:a16="http://schemas.microsoft.com/office/drawing/2014/main" id="{CE7E13B5-8BFD-12FC-C01A-FA907F5DFDEC}"/>
              </a:ext>
            </a:extLst>
          </p:cNvPr>
          <p:cNvSpPr txBox="1"/>
          <p:nvPr/>
        </p:nvSpPr>
        <p:spPr>
          <a:xfrm>
            <a:off x="771618" y="4610493"/>
            <a:ext cx="10582182" cy="1015663"/>
          </a:xfrm>
          <a:prstGeom prst="rect">
            <a:avLst/>
          </a:prstGeom>
          <a:noFill/>
          <a:ln w="28575">
            <a:solidFill>
              <a:srgbClr val="50B4C8"/>
            </a:solidFill>
          </a:ln>
        </p:spPr>
        <p:txBody>
          <a:bodyPr wrap="square" rtlCol="0">
            <a:spAutoFit/>
          </a:bodyPr>
          <a:lstStyle/>
          <a:p>
            <a:r>
              <a:rPr lang="en-GB" sz="2000" b="1" dirty="0">
                <a:latin typeface="Calibri Light" panose="020F0302020204030204" pitchFamily="34" charset="0"/>
                <a:ea typeface="Calibri Light" panose="020F0302020204030204" pitchFamily="34" charset="0"/>
                <a:cs typeface="Calibri Light" panose="020F0302020204030204" pitchFamily="34" charset="0"/>
              </a:rPr>
              <a:t>Financial considerations</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Allows for economies of scale.</a:t>
            </a:r>
          </a:p>
          <a:p>
            <a:pPr marL="285750" indent="-285750">
              <a:buFont typeface="Arial" panose="020B0604020202020204" pitchFamily="34" charset="0"/>
              <a:buChar char="•"/>
            </a:pPr>
            <a:r>
              <a:rPr lang="en-GB" sz="2000" dirty="0">
                <a:latin typeface="Calibri Light" panose="020F0302020204030204" pitchFamily="34" charset="0"/>
                <a:ea typeface="Calibri Light" panose="020F0302020204030204" pitchFamily="34" charset="0"/>
                <a:cs typeface="Calibri Light" panose="020F0302020204030204" pitchFamily="34" charset="0"/>
              </a:rPr>
              <a:t>Complex governance, serving multiple decision-making structures.</a:t>
            </a:r>
          </a:p>
        </p:txBody>
      </p:sp>
    </p:spTree>
    <p:extLst>
      <p:ext uri="{BB962C8B-B14F-4D97-AF65-F5344CB8AC3E}">
        <p14:creationId xmlns:p14="http://schemas.microsoft.com/office/powerpoint/2010/main" val="417546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3A8D5-2EDC-020D-C548-927617476946}"/>
              </a:ext>
            </a:extLst>
          </p:cNvPr>
          <p:cNvSpPr>
            <a:spLocks noGrp="1"/>
          </p:cNvSpPr>
          <p:nvPr>
            <p:ph sz="half" idx="1"/>
          </p:nvPr>
        </p:nvSpPr>
        <p:spPr>
          <a:xfrm>
            <a:off x="838200" y="1464816"/>
            <a:ext cx="10515599" cy="4669654"/>
          </a:xfrm>
          <a:noFill/>
          <a:ln>
            <a:noFill/>
          </a:ln>
        </p:spPr>
        <p:style>
          <a:lnRef idx="2">
            <a:schemeClr val="dk1"/>
          </a:lnRef>
          <a:fillRef idx="1">
            <a:schemeClr val="lt1"/>
          </a:fillRef>
          <a:effectRef idx="0">
            <a:schemeClr val="dk1"/>
          </a:effectRef>
          <a:fontRef idx="minor">
            <a:schemeClr val="dk1"/>
          </a:fontRef>
        </p:style>
        <p:txBody>
          <a:bodyPr>
            <a:normAutofit/>
          </a:bodyPr>
          <a:lstStyle/>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How clear is the macro picture of LGR in our area?</a:t>
            </a:r>
          </a:p>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Do we know what newly elected shadow authority Members might want?</a:t>
            </a:r>
          </a:p>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What might be the consequences of running a larger or smaller service?</a:t>
            </a:r>
          </a:p>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How ready are we as a service to take different possible routes?</a:t>
            </a:r>
          </a:p>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Are there funding agreements that will be affected by change? e.g. NPO funds that can only be used for the original area.</a:t>
            </a:r>
          </a:p>
          <a:p>
            <a:pPr marL="285750" indent="-285750">
              <a:lnSpc>
                <a:spcPct val="120000"/>
              </a:lnSpc>
            </a:pPr>
            <a:r>
              <a:rPr lang="en-GB" sz="2000" dirty="0">
                <a:latin typeface="Calibri Light" panose="020F0302020204030204" pitchFamily="34" charset="0"/>
                <a:ea typeface="Calibri Light" panose="020F0302020204030204" pitchFamily="34" charset="0"/>
                <a:cs typeface="Calibri Light" panose="020F0302020204030204" pitchFamily="34" charset="0"/>
              </a:rPr>
              <a:t>Are there any other major constraints? E.g. archive repository capacity, PFI deals?</a:t>
            </a:r>
          </a:p>
          <a:p>
            <a:pPr>
              <a:lnSpc>
                <a:spcPct val="120000"/>
              </a:lnSpc>
            </a:pPr>
            <a:endParaRPr lang="en-GB" dirty="0"/>
          </a:p>
        </p:txBody>
      </p:sp>
      <p:sp>
        <p:nvSpPr>
          <p:cNvPr id="5" name="Title 1">
            <a:extLst>
              <a:ext uri="{FF2B5EF4-FFF2-40B4-BE49-F238E27FC236}">
                <a16:creationId xmlns:a16="http://schemas.microsoft.com/office/drawing/2014/main" id="{89945834-7793-3C8F-6906-A16AB7B7596F}"/>
              </a:ext>
            </a:extLst>
          </p:cNvPr>
          <p:cNvSpPr txBox="1">
            <a:spLocks noGrp="1"/>
          </p:cNvSpPr>
          <p:nvPr>
            <p:ph type="title"/>
          </p:nvPr>
        </p:nvSpPr>
        <p:spPr>
          <a:xfrm>
            <a:off x="735402" y="46336"/>
            <a:ext cx="10721196" cy="1347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spc="-120" dirty="0">
                <a:solidFill>
                  <a:srgbClr val="50B4C8"/>
                </a:solidFill>
                <a:latin typeface="Calibri" panose="020F0502020204030204" pitchFamily="34" charset="0"/>
                <a:ea typeface="Calibri" panose="020F0502020204030204" pitchFamily="34" charset="0"/>
                <a:cs typeface="Calibri" panose="020F0502020204030204" pitchFamily="34" charset="0"/>
              </a:rPr>
              <a:t>Considerations</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401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8DA37-51D3-9A66-90CE-7825248960C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9C5DBF6-B827-A55A-2413-2ED606497530}"/>
              </a:ext>
            </a:extLst>
          </p:cNvPr>
          <p:cNvSpPr txBox="1">
            <a:spLocks/>
          </p:cNvSpPr>
          <p:nvPr/>
        </p:nvSpPr>
        <p:spPr>
          <a:xfrm>
            <a:off x="717995" y="0"/>
            <a:ext cx="10785771" cy="14692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spc="-120" dirty="0">
                <a:solidFill>
                  <a:srgbClr val="50B4C8"/>
                </a:solidFill>
                <a:latin typeface="Calibri" panose="020F0502020204030204" pitchFamily="34" charset="0"/>
                <a:ea typeface="Calibri" panose="020F0502020204030204" pitchFamily="34" charset="0"/>
                <a:cs typeface="Calibri" panose="020F0502020204030204" pitchFamily="34" charset="0"/>
              </a:rPr>
              <a:t>In-house/contracted-out options won’t change – they could still be any of these</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1E61420-60CA-EFA6-6750-8B48FC0E0A90}"/>
              </a:ext>
            </a:extLst>
          </p:cNvPr>
          <p:cNvSpPr>
            <a:spLocks noGrp="1"/>
          </p:cNvSpPr>
          <p:nvPr>
            <p:ph type="subTitle" idx="1"/>
          </p:nvPr>
        </p:nvSpPr>
        <p:spPr>
          <a:xfrm>
            <a:off x="673682" y="2215744"/>
            <a:ext cx="3117268" cy="1352550"/>
          </a:xfrm>
          <a:ln w="28575">
            <a:solidFill>
              <a:srgbClr val="50B4C8"/>
            </a:solidFill>
          </a:ln>
        </p:spPr>
        <p:txBody>
          <a:bodyPr anchor="ctr">
            <a:normAutofit/>
          </a:bodyPr>
          <a:lstStyle/>
          <a:p>
            <a:r>
              <a:rPr lang="en-GB" sz="2000" dirty="0"/>
              <a:t>In-house/Council-run</a:t>
            </a:r>
          </a:p>
        </p:txBody>
      </p:sp>
      <p:sp>
        <p:nvSpPr>
          <p:cNvPr id="5" name="Subtitle 2">
            <a:extLst>
              <a:ext uri="{FF2B5EF4-FFF2-40B4-BE49-F238E27FC236}">
                <a16:creationId xmlns:a16="http://schemas.microsoft.com/office/drawing/2014/main" id="{7C12DCAE-B5D4-F7D8-E60E-F3397B55701B}"/>
              </a:ext>
            </a:extLst>
          </p:cNvPr>
          <p:cNvSpPr txBox="1">
            <a:spLocks/>
          </p:cNvSpPr>
          <p:nvPr/>
        </p:nvSpPr>
        <p:spPr>
          <a:xfrm>
            <a:off x="8386498" y="2215744"/>
            <a:ext cx="3117268" cy="1352550"/>
          </a:xfrm>
          <a:prstGeom prst="rect">
            <a:avLst/>
          </a:prstGeom>
          <a:ln w="28575">
            <a:solidFill>
              <a:srgbClr val="50B4C8"/>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Contracted out to independent provider</a:t>
            </a:r>
          </a:p>
        </p:txBody>
      </p:sp>
      <p:sp>
        <p:nvSpPr>
          <p:cNvPr id="6" name="Subtitle 2">
            <a:extLst>
              <a:ext uri="{FF2B5EF4-FFF2-40B4-BE49-F238E27FC236}">
                <a16:creationId xmlns:a16="http://schemas.microsoft.com/office/drawing/2014/main" id="{DDF84A27-9E96-A01A-730A-1AF69CEF5A3C}"/>
              </a:ext>
            </a:extLst>
          </p:cNvPr>
          <p:cNvSpPr txBox="1">
            <a:spLocks/>
          </p:cNvSpPr>
          <p:nvPr/>
        </p:nvSpPr>
        <p:spPr>
          <a:xfrm>
            <a:off x="4530090" y="2215744"/>
            <a:ext cx="3117268" cy="1352550"/>
          </a:xfrm>
          <a:prstGeom prst="rect">
            <a:avLst/>
          </a:prstGeom>
          <a:ln w="28575">
            <a:solidFill>
              <a:srgbClr val="50B4C8"/>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Spin-out trust or mutual</a:t>
            </a:r>
          </a:p>
        </p:txBody>
      </p:sp>
      <p:sp>
        <p:nvSpPr>
          <p:cNvPr id="9" name="Subtitle 2">
            <a:extLst>
              <a:ext uri="{FF2B5EF4-FFF2-40B4-BE49-F238E27FC236}">
                <a16:creationId xmlns:a16="http://schemas.microsoft.com/office/drawing/2014/main" id="{732D2764-88FF-B0B5-7E77-75AAFCECF85A}"/>
              </a:ext>
            </a:extLst>
          </p:cNvPr>
          <p:cNvSpPr txBox="1">
            <a:spLocks/>
          </p:cNvSpPr>
          <p:nvPr/>
        </p:nvSpPr>
        <p:spPr>
          <a:xfrm>
            <a:off x="6096000" y="4077735"/>
            <a:ext cx="4503032" cy="1361939"/>
          </a:xfrm>
          <a:prstGeom prst="rect">
            <a:avLst/>
          </a:prstGeom>
          <a:ln w="28575">
            <a:solidFill>
              <a:srgbClr val="50B4C8"/>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Statutory Joint Library Board</a:t>
            </a:r>
          </a:p>
          <a:p>
            <a:r>
              <a:rPr lang="en-GB" sz="2000" dirty="0">
                <a:latin typeface="Calibri Light" panose="020F0302020204030204" pitchFamily="34" charset="0"/>
                <a:ea typeface="Calibri Light" panose="020F0302020204030204" pitchFamily="34" charset="0"/>
                <a:cs typeface="Calibri Light" panose="020F0302020204030204" pitchFamily="34" charset="0"/>
              </a:rPr>
              <a:t>Statutory Joint Archive Board</a:t>
            </a:r>
          </a:p>
        </p:txBody>
      </p:sp>
      <p:sp>
        <p:nvSpPr>
          <p:cNvPr id="2" name="Title 1">
            <a:extLst>
              <a:ext uri="{FF2B5EF4-FFF2-40B4-BE49-F238E27FC236}">
                <a16:creationId xmlns:a16="http://schemas.microsoft.com/office/drawing/2014/main" id="{39F2CE4F-AC74-304D-3FC5-6AABEF28101F}"/>
              </a:ext>
            </a:extLst>
          </p:cNvPr>
          <p:cNvSpPr txBox="1">
            <a:spLocks/>
          </p:cNvSpPr>
          <p:nvPr/>
        </p:nvSpPr>
        <p:spPr>
          <a:xfrm>
            <a:off x="673682" y="4238660"/>
            <a:ext cx="5641393" cy="10400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spc="-120" dirty="0">
                <a:solidFill>
                  <a:srgbClr val="50B4C8"/>
                </a:solidFill>
                <a:latin typeface="Calibri" panose="020F0502020204030204" pitchFamily="34" charset="0"/>
                <a:ea typeface="Calibri" panose="020F0502020204030204" pitchFamily="34" charset="0"/>
                <a:cs typeface="Calibri" panose="020F0502020204030204" pitchFamily="34" charset="0"/>
              </a:rPr>
              <a:t>Although one rarely used option might become more relevant…</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29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16D66-9318-280E-0339-64209515F02C}"/>
              </a:ext>
            </a:extLst>
          </p:cNvPr>
          <p:cNvSpPr>
            <a:spLocks noGrp="1"/>
          </p:cNvSpPr>
          <p:nvPr>
            <p:ph idx="1"/>
          </p:nvPr>
        </p:nvSpPr>
        <p:spPr>
          <a:xfrm>
            <a:off x="731519" y="2237943"/>
            <a:ext cx="10720251" cy="4096136"/>
          </a:xfrm>
        </p:spPr>
        <p:txBody>
          <a:bodyPr>
            <a:noAutofit/>
          </a:bodyPr>
          <a:lstStyle/>
          <a:p>
            <a:pPr>
              <a:lnSpc>
                <a:spcPct val="110000"/>
              </a:lnSpc>
            </a:pPr>
            <a:r>
              <a:rPr lang="en-GB" sz="2000" dirty="0"/>
              <a:t>If two or more library authorities agree, the Secretary of State can create a joint board by issuing an official order.</a:t>
            </a:r>
          </a:p>
          <a:p>
            <a:pPr>
              <a:lnSpc>
                <a:spcPct val="110000"/>
              </a:lnSpc>
            </a:pPr>
            <a:r>
              <a:rPr lang="en-GB" sz="2000" dirty="0"/>
              <a:t>A joint board takes over public library responsibilities of those authorities and acts as a single library authority.</a:t>
            </a:r>
          </a:p>
          <a:p>
            <a:pPr>
              <a:lnSpc>
                <a:spcPct val="110000"/>
              </a:lnSpc>
            </a:pPr>
            <a:r>
              <a:rPr lang="en-GB" sz="2000" dirty="0"/>
              <a:t>The official order can set rules for: </a:t>
            </a:r>
          </a:p>
          <a:p>
            <a:pPr lvl="1">
              <a:lnSpc>
                <a:spcPct val="110000"/>
              </a:lnSpc>
            </a:pPr>
            <a:r>
              <a:rPr lang="en-GB" sz="2000" dirty="0"/>
              <a:t>How the board is legally incorporated.</a:t>
            </a:r>
          </a:p>
          <a:p>
            <a:pPr lvl="1">
              <a:lnSpc>
                <a:spcPct val="110000"/>
              </a:lnSpc>
            </a:pPr>
            <a:r>
              <a:rPr lang="en-GB" sz="2000" dirty="0"/>
              <a:t>How it will run (including meeting rules and quorum).</a:t>
            </a:r>
          </a:p>
          <a:p>
            <a:pPr lvl="1">
              <a:lnSpc>
                <a:spcPct val="110000"/>
              </a:lnSpc>
            </a:pPr>
            <a:r>
              <a:rPr lang="en-GB" sz="2000" dirty="0"/>
              <a:t>How its costs will be paid.</a:t>
            </a:r>
          </a:p>
          <a:p>
            <a:pPr lvl="1">
              <a:lnSpc>
                <a:spcPct val="110000"/>
              </a:lnSpc>
            </a:pPr>
            <a:endParaRPr lang="en-GB" sz="1800" dirty="0"/>
          </a:p>
          <a:p>
            <a:pPr>
              <a:lnSpc>
                <a:spcPct val="110000"/>
              </a:lnSpc>
            </a:pPr>
            <a:endParaRPr lang="en-GB" sz="800" dirty="0"/>
          </a:p>
          <a:p>
            <a:pPr>
              <a:lnSpc>
                <a:spcPct val="110000"/>
              </a:lnSpc>
            </a:pPr>
            <a:endParaRPr lang="en-GB" sz="800" dirty="0"/>
          </a:p>
        </p:txBody>
      </p:sp>
      <p:sp>
        <p:nvSpPr>
          <p:cNvPr id="5" name="TextBox 4">
            <a:extLst>
              <a:ext uri="{FF2B5EF4-FFF2-40B4-BE49-F238E27FC236}">
                <a16:creationId xmlns:a16="http://schemas.microsoft.com/office/drawing/2014/main" id="{AB88DFFB-9A3D-82BF-7AF2-DE6B8B74363D}"/>
              </a:ext>
            </a:extLst>
          </p:cNvPr>
          <p:cNvSpPr txBox="1"/>
          <p:nvPr/>
        </p:nvSpPr>
        <p:spPr>
          <a:xfrm>
            <a:off x="735874" y="1272608"/>
            <a:ext cx="10720252" cy="1015663"/>
          </a:xfrm>
          <a:prstGeom prst="rect">
            <a:avLst/>
          </a:prstGeom>
          <a:ln w="28575">
            <a:solidFill>
              <a:srgbClr val="50B4C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The 1964 Act makes specific provision for local authorities to set up Joint Library Boards. However, there are no known examples of a Joint Library Board being created under the Act (n.b. exact process awaiting DCMS </a:t>
            </a:r>
            <a:r>
              <a:rPr lang="en-GB" sz="200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confirmation).</a:t>
            </a:r>
            <a:endParaRPr lang="en-GB" sz="20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EBBB14D7-6D3D-7F4B-F40E-DFB88199DE30}"/>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Statutory Joint Library Boards</a:t>
            </a:r>
            <a:endParaRPr lang="en-GB" sz="2800" dirty="0"/>
          </a:p>
        </p:txBody>
      </p:sp>
    </p:spTree>
    <p:extLst>
      <p:ext uri="{BB962C8B-B14F-4D97-AF65-F5344CB8AC3E}">
        <p14:creationId xmlns:p14="http://schemas.microsoft.com/office/powerpoint/2010/main" val="3025139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C464-24BB-9D42-E81F-E998AD8A3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32B3B-5ACC-101C-CF24-7F9D3E41BDA3}"/>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Statutory Joint Library Boards continued</a:t>
            </a:r>
            <a:endParaRPr lang="en-GB" sz="2800" dirty="0"/>
          </a:p>
        </p:txBody>
      </p:sp>
      <p:sp>
        <p:nvSpPr>
          <p:cNvPr id="8" name="Content Placeholder 2">
            <a:extLst>
              <a:ext uri="{FF2B5EF4-FFF2-40B4-BE49-F238E27FC236}">
                <a16:creationId xmlns:a16="http://schemas.microsoft.com/office/drawing/2014/main" id="{BAD0A87D-B28B-71B3-99CC-63D1A606721C}"/>
              </a:ext>
            </a:extLst>
          </p:cNvPr>
          <p:cNvSpPr>
            <a:spLocks noGrp="1"/>
          </p:cNvSpPr>
          <p:nvPr>
            <p:ph idx="1"/>
          </p:nvPr>
        </p:nvSpPr>
        <p:spPr>
          <a:xfrm>
            <a:off x="741871" y="1431985"/>
            <a:ext cx="10705381" cy="4684143"/>
          </a:xfrm>
        </p:spPr>
        <p:txBody>
          <a:bodyPr/>
          <a:lstStyle/>
          <a:p>
            <a:pPr marL="0" indent="0">
              <a:lnSpc>
                <a:spcPct val="110000"/>
              </a:lnSpc>
              <a:buNone/>
            </a:pPr>
            <a:r>
              <a:rPr lang="en-GB" sz="2000" dirty="0"/>
              <a:t>When the joint board starts:</a:t>
            </a:r>
          </a:p>
          <a:p>
            <a:pPr>
              <a:lnSpc>
                <a:spcPct val="110000"/>
              </a:lnSpc>
            </a:pPr>
            <a:r>
              <a:rPr lang="en-GB" sz="2000" dirty="0"/>
              <a:t>All library staff from the original authorities automatically become employees of the joint board.</a:t>
            </a:r>
          </a:p>
          <a:p>
            <a:pPr>
              <a:lnSpc>
                <a:spcPct val="110000"/>
              </a:lnSpc>
            </a:pPr>
            <a:r>
              <a:rPr lang="en-GB" sz="2000" dirty="0"/>
              <a:t>All library assets and debts of those authorities transfer to the joint board (unless the order says otherwise).</a:t>
            </a:r>
          </a:p>
          <a:p>
            <a:pPr marL="0" indent="0">
              <a:lnSpc>
                <a:spcPct val="110000"/>
              </a:lnSpc>
              <a:buNone/>
            </a:pPr>
            <a:r>
              <a:rPr lang="en-GB" sz="2000" dirty="0"/>
              <a:t>The Secretary of State can dissolve the board if one of the authorities asks.</a:t>
            </a:r>
          </a:p>
          <a:p>
            <a:pPr>
              <a:lnSpc>
                <a:spcPct val="110000"/>
              </a:lnSpc>
            </a:pPr>
            <a:r>
              <a:rPr lang="en-GB" sz="2000" dirty="0"/>
              <a:t>When dissolved: </a:t>
            </a:r>
          </a:p>
          <a:p>
            <a:pPr lvl="1">
              <a:lnSpc>
                <a:spcPct val="110000"/>
              </a:lnSpc>
            </a:pPr>
            <a:r>
              <a:rPr lang="en-GB" sz="2000" dirty="0"/>
              <a:t>The original authorities regain their status as library authorities.</a:t>
            </a:r>
          </a:p>
          <a:p>
            <a:pPr lvl="1">
              <a:lnSpc>
                <a:spcPct val="110000"/>
              </a:lnSpc>
            </a:pPr>
            <a:r>
              <a:rPr lang="en-GB" sz="2000" dirty="0"/>
              <a:t>Staff return to their original authority (or another agreed one).</a:t>
            </a:r>
          </a:p>
          <a:p>
            <a:pPr lvl="1">
              <a:lnSpc>
                <a:spcPct val="110000"/>
              </a:lnSpc>
            </a:pPr>
            <a:r>
              <a:rPr lang="en-GB" sz="2000" dirty="0"/>
              <a:t>Assets and liabilities are divided among the authorities as stated in the dissolution order.</a:t>
            </a:r>
          </a:p>
          <a:p>
            <a:endParaRPr lang="en-GB" dirty="0"/>
          </a:p>
        </p:txBody>
      </p:sp>
    </p:spTree>
    <p:extLst>
      <p:ext uri="{BB962C8B-B14F-4D97-AF65-F5344CB8AC3E}">
        <p14:creationId xmlns:p14="http://schemas.microsoft.com/office/powerpoint/2010/main" val="321030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1693-5C5B-EFE9-B7D9-7881CAAE70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42E3F-4CE5-45C5-D56C-3F5B41A7E7B1}"/>
              </a:ext>
            </a:extLst>
          </p:cNvPr>
          <p:cNvSpPr>
            <a:spLocks noGrp="1"/>
          </p:cNvSpPr>
          <p:nvPr>
            <p:ph idx="1"/>
          </p:nvPr>
        </p:nvSpPr>
        <p:spPr>
          <a:xfrm>
            <a:off x="731519" y="2237943"/>
            <a:ext cx="10720251" cy="4096136"/>
          </a:xfrm>
        </p:spPr>
        <p:txBody>
          <a:bodyPr>
            <a:noAutofit/>
          </a:bodyPr>
          <a:lstStyle/>
          <a:p>
            <a:r>
              <a:rPr lang="en-GB" sz="2000" dirty="0"/>
              <a:t>Joint archive boards in the UK are typically established under provisions of the Local Government Act 1972, particularly Section 101 and Section 102, which allow local authorities to delegate functions and form joint committees.</a:t>
            </a:r>
          </a:p>
          <a:p>
            <a:r>
              <a:rPr lang="en-GB" sz="2000" dirty="0"/>
              <a:t>There are many examples of joint archive boards including the Joint Archive Service for Dorset which served Bournemouth, Christchurch, and Poole Council and Dorset Council. </a:t>
            </a:r>
          </a:p>
          <a:p>
            <a:r>
              <a:rPr lang="en-GB" sz="2000" dirty="0"/>
              <a:t>Some joint archive boards are between a local authority and a university.</a:t>
            </a:r>
          </a:p>
          <a:p>
            <a:pPr>
              <a:lnSpc>
                <a:spcPct val="110000"/>
              </a:lnSpc>
            </a:pPr>
            <a:endParaRPr lang="en-GB" sz="800" dirty="0"/>
          </a:p>
        </p:txBody>
      </p:sp>
      <p:sp>
        <p:nvSpPr>
          <p:cNvPr id="5" name="TextBox 4">
            <a:extLst>
              <a:ext uri="{FF2B5EF4-FFF2-40B4-BE49-F238E27FC236}">
                <a16:creationId xmlns:a16="http://schemas.microsoft.com/office/drawing/2014/main" id="{689B5EF8-DD10-39D0-FAFB-2BC0A922514F}"/>
              </a:ext>
            </a:extLst>
          </p:cNvPr>
          <p:cNvSpPr txBox="1"/>
          <p:nvPr/>
        </p:nvSpPr>
        <p:spPr>
          <a:xfrm>
            <a:off x="735874" y="1272608"/>
            <a:ext cx="10720252" cy="707886"/>
          </a:xfrm>
          <a:prstGeom prst="rect">
            <a:avLst/>
          </a:prstGeom>
          <a:ln w="28575">
            <a:solidFill>
              <a:srgbClr val="50B4C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Provision is made for local authorities to set up joint archive boards under local government legislation in the UK. </a:t>
            </a:r>
          </a:p>
        </p:txBody>
      </p:sp>
      <p:sp>
        <p:nvSpPr>
          <p:cNvPr id="2" name="Title 1">
            <a:extLst>
              <a:ext uri="{FF2B5EF4-FFF2-40B4-BE49-F238E27FC236}">
                <a16:creationId xmlns:a16="http://schemas.microsoft.com/office/drawing/2014/main" id="{8A318550-5552-9E86-38FE-47B76C2E631F}"/>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Statutory Joint Archive Boards</a:t>
            </a:r>
            <a:endParaRPr lang="en-GB" dirty="0"/>
          </a:p>
        </p:txBody>
      </p:sp>
    </p:spTree>
    <p:extLst>
      <p:ext uri="{BB962C8B-B14F-4D97-AF65-F5344CB8AC3E}">
        <p14:creationId xmlns:p14="http://schemas.microsoft.com/office/powerpoint/2010/main" val="255739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95FF9-AD69-4E17-47F2-3B85D695B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D1387-5218-45FF-ECB4-D3FFF3382883}"/>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Statutory Joint Archive Boards continued</a:t>
            </a:r>
            <a:endParaRPr lang="en-GB" sz="2800" dirty="0"/>
          </a:p>
        </p:txBody>
      </p:sp>
      <p:sp>
        <p:nvSpPr>
          <p:cNvPr id="8" name="Content Placeholder 2">
            <a:extLst>
              <a:ext uri="{FF2B5EF4-FFF2-40B4-BE49-F238E27FC236}">
                <a16:creationId xmlns:a16="http://schemas.microsoft.com/office/drawing/2014/main" id="{BEB21C09-0E2C-F45E-E447-6AF614142512}"/>
              </a:ext>
            </a:extLst>
          </p:cNvPr>
          <p:cNvSpPr>
            <a:spLocks noGrp="1"/>
          </p:cNvSpPr>
          <p:nvPr>
            <p:ph idx="1"/>
          </p:nvPr>
        </p:nvSpPr>
        <p:spPr>
          <a:xfrm>
            <a:off x="741871" y="1431985"/>
            <a:ext cx="10705381" cy="4684143"/>
          </a:xfrm>
        </p:spPr>
        <p:txBody>
          <a:bodyPr>
            <a:normAutofit lnSpcReduction="10000"/>
          </a:bodyPr>
          <a:lstStyle/>
          <a:p>
            <a:pPr marL="0" indent="0">
              <a:buNone/>
            </a:pPr>
            <a:r>
              <a:rPr lang="en-GB" sz="2000" b="1" dirty="0"/>
              <a:t>Relevant Legislation:</a:t>
            </a:r>
          </a:p>
          <a:p>
            <a:r>
              <a:rPr lang="en-GB" sz="2000" dirty="0">
                <a:hlinkClick r:id="rId2"/>
              </a:rPr>
              <a:t>Local Government Act 1972</a:t>
            </a:r>
            <a:endParaRPr lang="en-GB" sz="2000" dirty="0"/>
          </a:p>
          <a:p>
            <a:pPr lvl="1"/>
            <a:r>
              <a:rPr lang="en-GB" sz="2000" dirty="0">
                <a:hlinkClick r:id="rId3"/>
              </a:rPr>
              <a:t>Section 101</a:t>
            </a:r>
            <a:r>
              <a:rPr lang="en-GB" sz="2000" dirty="0"/>
              <a:t>: Allows a local authority to delegate its functions to another authority or to a joint committee.</a:t>
            </a:r>
          </a:p>
          <a:p>
            <a:pPr lvl="1"/>
            <a:r>
              <a:rPr lang="en-GB" sz="2000" dirty="0">
                <a:hlinkClick r:id="rId4"/>
              </a:rPr>
              <a:t>Section 102</a:t>
            </a:r>
            <a:r>
              <a:rPr lang="en-GB" sz="2000" dirty="0"/>
              <a:t>: Provides for the establishment of joint committees by two or more local authorities to discharge functions jointly.</a:t>
            </a:r>
          </a:p>
          <a:p>
            <a:pPr lvl="1"/>
            <a:r>
              <a:rPr lang="en-GB" sz="2000" dirty="0"/>
              <a:t>These sections are the legal foundation for creating joint arrangements like archive boards, enabling councils to collaborate on managing archives and records.</a:t>
            </a:r>
          </a:p>
          <a:p>
            <a:r>
              <a:rPr lang="en-GB" sz="2000" dirty="0">
                <a:hlinkClick r:id="rId5"/>
              </a:rPr>
              <a:t>Public Records Act 1958</a:t>
            </a:r>
            <a:endParaRPr lang="en-GB" sz="2000" dirty="0"/>
          </a:p>
          <a:p>
            <a:pPr lvl="1"/>
            <a:r>
              <a:rPr lang="en-GB" sz="2000" dirty="0"/>
              <a:t>This act governs the management and preservation of public records. However they are structured, local authority archive services must comply with its provisions in respect of public records.</a:t>
            </a:r>
          </a:p>
          <a:p>
            <a:r>
              <a:rPr lang="en-GB" sz="2000" dirty="0">
                <a:hlinkClick r:id="rId6"/>
              </a:rPr>
              <a:t>Freedom of Information Act 2000</a:t>
            </a:r>
            <a:r>
              <a:rPr lang="en-GB" sz="2000" b="1" dirty="0"/>
              <a:t> </a:t>
            </a:r>
            <a:r>
              <a:rPr lang="en-GB" sz="2000" dirty="0"/>
              <a:t>and</a:t>
            </a:r>
            <a:r>
              <a:rPr lang="en-GB" sz="2000" b="1" dirty="0"/>
              <a:t> </a:t>
            </a:r>
            <a:r>
              <a:rPr lang="en-GB" sz="2000" dirty="0">
                <a:hlinkClick r:id="rId7"/>
              </a:rPr>
              <a:t>Data Protection Act 2018</a:t>
            </a:r>
            <a:endParaRPr lang="en-GB" sz="2000" dirty="0"/>
          </a:p>
          <a:p>
            <a:pPr lvl="1"/>
            <a:r>
              <a:rPr lang="en-GB" sz="2000" dirty="0"/>
              <a:t>These acts influence how archives are accessed and managed, especially regarding public access and personal data.</a:t>
            </a:r>
            <a:endParaRPr lang="en-GB" sz="2000" dirty="0">
              <a:solidFill>
                <a:schemeClr val="accent1"/>
              </a:solidFill>
            </a:endParaRPr>
          </a:p>
          <a:p>
            <a:endParaRPr lang="en-GB" sz="2000" dirty="0"/>
          </a:p>
          <a:p>
            <a:pPr>
              <a:lnSpc>
                <a:spcPct val="110000"/>
              </a:lnSpc>
            </a:pPr>
            <a:endParaRPr lang="en-GB" sz="2000" dirty="0"/>
          </a:p>
          <a:p>
            <a:endParaRPr lang="en-GB" dirty="0"/>
          </a:p>
        </p:txBody>
      </p:sp>
    </p:spTree>
    <p:extLst>
      <p:ext uri="{BB962C8B-B14F-4D97-AF65-F5344CB8AC3E}">
        <p14:creationId xmlns:p14="http://schemas.microsoft.com/office/powerpoint/2010/main" val="38920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D19A-88F5-FAD9-0641-5397A2970CF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CD6AA29-0189-CEB7-5952-CE002795104C}"/>
              </a:ext>
            </a:extLst>
          </p:cNvPr>
          <p:cNvSpPr txBox="1">
            <a:spLocks/>
          </p:cNvSpPr>
          <p:nvPr/>
        </p:nvSpPr>
        <p:spPr>
          <a:xfrm>
            <a:off x="775227" y="687822"/>
            <a:ext cx="10711379" cy="7403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spc="-120" dirty="0">
                <a:solidFill>
                  <a:srgbClr val="50B4C8"/>
                </a:solidFill>
                <a:latin typeface="Calibri" panose="020F0502020204030204" pitchFamily="34" charset="0"/>
                <a:ea typeface="Calibri" panose="020F0502020204030204" pitchFamily="34" charset="0"/>
                <a:cs typeface="Calibri" panose="020F0502020204030204" pitchFamily="34" charset="0"/>
              </a:rPr>
              <a:t>Use this SWOT to help you be more prepared</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2A01CE52-ED07-9030-6E9E-19B1A139DF07}"/>
              </a:ext>
            </a:extLst>
          </p:cNvPr>
          <p:cNvGraphicFramePr>
            <a:graphicFrameLocks noGrp="1"/>
          </p:cNvGraphicFramePr>
          <p:nvPr>
            <p:extLst>
              <p:ext uri="{D42A27DB-BD31-4B8C-83A1-F6EECF244321}">
                <p14:modId xmlns:p14="http://schemas.microsoft.com/office/powerpoint/2010/main" val="3727559908"/>
              </p:ext>
            </p:extLst>
          </p:nvPr>
        </p:nvGraphicFramePr>
        <p:xfrm>
          <a:off x="775227" y="1596997"/>
          <a:ext cx="10603014" cy="4395993"/>
        </p:xfrm>
        <a:graphic>
          <a:graphicData uri="http://schemas.openxmlformats.org/drawingml/2006/table">
            <a:tbl>
              <a:tblPr firstRow="1" bandRow="1">
                <a:tableStyleId>{00A15C55-8517-42AA-B614-E9B94910E393}</a:tableStyleId>
              </a:tblPr>
              <a:tblGrid>
                <a:gridCol w="3494499">
                  <a:extLst>
                    <a:ext uri="{9D8B030D-6E8A-4147-A177-3AD203B41FA5}">
                      <a16:colId xmlns:a16="http://schemas.microsoft.com/office/drawing/2014/main" val="2901610184"/>
                    </a:ext>
                  </a:extLst>
                </a:gridCol>
                <a:gridCol w="1421703">
                  <a:extLst>
                    <a:ext uri="{9D8B030D-6E8A-4147-A177-3AD203B41FA5}">
                      <a16:colId xmlns:a16="http://schemas.microsoft.com/office/drawing/2014/main" val="4119808344"/>
                    </a:ext>
                  </a:extLst>
                </a:gridCol>
                <a:gridCol w="1421703">
                  <a:extLst>
                    <a:ext uri="{9D8B030D-6E8A-4147-A177-3AD203B41FA5}">
                      <a16:colId xmlns:a16="http://schemas.microsoft.com/office/drawing/2014/main" val="3936551849"/>
                    </a:ext>
                  </a:extLst>
                </a:gridCol>
                <a:gridCol w="1421703">
                  <a:extLst>
                    <a:ext uri="{9D8B030D-6E8A-4147-A177-3AD203B41FA5}">
                      <a16:colId xmlns:a16="http://schemas.microsoft.com/office/drawing/2014/main" val="3986958529"/>
                    </a:ext>
                  </a:extLst>
                </a:gridCol>
                <a:gridCol w="1421703">
                  <a:extLst>
                    <a:ext uri="{9D8B030D-6E8A-4147-A177-3AD203B41FA5}">
                      <a16:colId xmlns:a16="http://schemas.microsoft.com/office/drawing/2014/main" val="2715687292"/>
                    </a:ext>
                  </a:extLst>
                </a:gridCol>
                <a:gridCol w="1421703">
                  <a:extLst>
                    <a:ext uri="{9D8B030D-6E8A-4147-A177-3AD203B41FA5}">
                      <a16:colId xmlns:a16="http://schemas.microsoft.com/office/drawing/2014/main" val="2757771834"/>
                    </a:ext>
                  </a:extLst>
                </a:gridCol>
              </a:tblGrid>
              <a:tr h="627999">
                <a:tc>
                  <a:txBody>
                    <a:bodyPr/>
                    <a:lstStyle/>
                    <a:p>
                      <a:pPr algn="l"/>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Implications for our service</a:t>
                      </a:r>
                    </a:p>
                  </a:txBody>
                  <a:tcPr>
                    <a:lnL w="12700" cmpd="sng">
                      <a:noFill/>
                    </a:lnL>
                    <a:lnR w="12700" cap="flat" cmpd="sng" algn="ctr">
                      <a:solidFill>
                        <a:schemeClr val="bg1"/>
                      </a:solidFill>
                      <a:prstDash val="sysDot"/>
                      <a:round/>
                      <a:headEnd type="none" w="med" len="med"/>
                      <a:tailEnd type="none" w="med" len="med"/>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Strengths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Weaknesses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Opportunities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Threats</a:t>
                      </a: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GB" sz="1600" b="1" kern="1200" dirty="0">
                          <a:solidFill>
                            <a:schemeClr val="lt1"/>
                          </a:solidFill>
                          <a:latin typeface="Calibri Light" panose="020F0302020204030204" pitchFamily="34" charset="0"/>
                          <a:ea typeface="Calibri Light" panose="020F0302020204030204" pitchFamily="34" charset="0"/>
                          <a:cs typeface="Calibri Light" panose="020F0302020204030204" pitchFamily="34" charset="0"/>
                        </a:rPr>
                        <a:t>How to prepare?</a:t>
                      </a:r>
                    </a:p>
                  </a:txBody>
                  <a:tcPr>
                    <a:lnL w="12700" cap="flat" cmpd="sng" algn="ctr">
                      <a:solidFill>
                        <a:schemeClr val="bg1"/>
                      </a:solidFill>
                      <a:prstDash val="sysDot"/>
                      <a:round/>
                      <a:headEnd type="none" w="med" len="med"/>
                      <a:tailEnd type="none" w="med" len="med"/>
                    </a:lnL>
                    <a:lnR w="12700" cmpd="sng">
                      <a:noFill/>
                    </a:lnR>
                    <a:lnT w="12700" cmpd="sng">
                      <a:noFill/>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43577"/>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One service becomes two or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628166"/>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Division of functions e.g. back office as one service, but frontline as two</a:t>
                      </a: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863608"/>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County splits but single library and archive service remains</a:t>
                      </a: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05347"/>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Two or more services become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4772810"/>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One service acquires part of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374261"/>
                  </a:ext>
                </a:extLst>
              </a:tr>
              <a:tr h="62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Light" panose="020F0302020204030204" pitchFamily="34" charset="0"/>
                          <a:ea typeface="Calibri Light" panose="020F0302020204030204" pitchFamily="34" charset="0"/>
                          <a:cs typeface="Calibri Light" panose="020F0302020204030204" pitchFamily="34" charset="0"/>
                        </a:rPr>
                        <a:t>One service runs a non-neighbouring area</a:t>
                      </a:r>
                    </a:p>
                  </a:txBody>
                  <a:tcPr>
                    <a:lnL w="12700" cmpd="sng">
                      <a:noFill/>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1600" dirty="0">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bg1"/>
                      </a:solidFill>
                      <a:prstDash val="sysDot"/>
                      <a:round/>
                      <a:headEnd type="none" w="med" len="med"/>
                      <a:tailEnd type="none" w="med" len="med"/>
                    </a:lnL>
                    <a:lnR w="12700" cmpd="sng">
                      <a:noFill/>
                    </a:lnR>
                    <a:lnT w="12700" cap="flat" cmpd="sng" algn="ctr">
                      <a:solidFill>
                        <a:schemeClr val="bg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4499447"/>
                  </a:ext>
                </a:extLst>
              </a:tr>
            </a:tbl>
          </a:graphicData>
        </a:graphic>
      </p:graphicFrame>
    </p:spTree>
    <p:extLst>
      <p:ext uri="{BB962C8B-B14F-4D97-AF65-F5344CB8AC3E}">
        <p14:creationId xmlns:p14="http://schemas.microsoft.com/office/powerpoint/2010/main" val="3837270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0F9F-6ED9-B25C-A4D0-436AFF2A6808}"/>
              </a:ext>
            </a:extLst>
          </p:cNvPr>
          <p:cNvSpPr>
            <a:spLocks noGrp="1"/>
          </p:cNvSpPr>
          <p:nvPr>
            <p:ph type="title"/>
          </p:nvPr>
        </p:nvSpPr>
        <p:spPr>
          <a:xfrm>
            <a:off x="742406" y="-1"/>
            <a:ext cx="10691948" cy="1445623"/>
          </a:xfrm>
        </p:spPr>
        <p:txBody>
          <a:bodyPr>
            <a:normAutofit/>
          </a:bodyPr>
          <a:lstStyle/>
          <a:p>
            <a:r>
              <a:rPr lang="en-GB" sz="4800" spc="-120" dirty="0">
                <a:solidFill>
                  <a:srgbClr val="50B4C8"/>
                </a:solidFill>
              </a:rPr>
              <a:t>What next?</a:t>
            </a:r>
            <a:endParaRPr lang="en-GB" sz="4800" dirty="0"/>
          </a:p>
        </p:txBody>
      </p:sp>
      <p:sp>
        <p:nvSpPr>
          <p:cNvPr id="3" name="Content Placeholder 2">
            <a:extLst>
              <a:ext uri="{FF2B5EF4-FFF2-40B4-BE49-F238E27FC236}">
                <a16:creationId xmlns:a16="http://schemas.microsoft.com/office/drawing/2014/main" id="{91CABBE2-407C-511E-1E9A-E4510A829938}"/>
              </a:ext>
            </a:extLst>
          </p:cNvPr>
          <p:cNvSpPr>
            <a:spLocks noGrp="1"/>
          </p:cNvSpPr>
          <p:nvPr>
            <p:ph idx="1"/>
          </p:nvPr>
        </p:nvSpPr>
        <p:spPr>
          <a:xfrm>
            <a:off x="742406" y="1451962"/>
            <a:ext cx="10691948" cy="4644037"/>
          </a:xfrm>
        </p:spPr>
        <p:txBody>
          <a:bodyPr>
            <a:normAutofit/>
          </a:bodyPr>
          <a:lstStyle/>
          <a:p>
            <a:pPr>
              <a:lnSpc>
                <a:spcPct val="110000"/>
              </a:lnSpc>
            </a:pPr>
            <a:r>
              <a:rPr lang="en-GB" sz="2000" dirty="0"/>
              <a:t>Remember - the short-term LGR milestones are the </a:t>
            </a:r>
            <a:r>
              <a:rPr lang="en-GB" sz="2000" b="1" dirty="0"/>
              <a:t>election of Councillors for the shadow authority (for areas without a continuing authority)</a:t>
            </a:r>
            <a:r>
              <a:rPr lang="en-GB" sz="2000" dirty="0"/>
              <a:t> and </a:t>
            </a:r>
            <a:r>
              <a:rPr lang="en-GB" sz="2000" b="1" dirty="0"/>
              <a:t>“vesting day”</a:t>
            </a:r>
            <a:r>
              <a:rPr lang="en-GB" sz="2000" dirty="0"/>
              <a:t> a year later, when formal responsibility transfers. But transformational change will come later.</a:t>
            </a:r>
          </a:p>
          <a:p>
            <a:pPr>
              <a:lnSpc>
                <a:spcPct val="110000"/>
              </a:lnSpc>
            </a:pPr>
            <a:r>
              <a:rPr lang="en-GB" sz="2000" dirty="0"/>
              <a:t>You won’t have access to the new political decision-makers until they have been elected to the shadow authority – but you need to be ready to respond quickly.</a:t>
            </a:r>
          </a:p>
          <a:p>
            <a:r>
              <a:rPr lang="en-GB" sz="2000" dirty="0"/>
              <a:t>What you can now do:</a:t>
            </a:r>
          </a:p>
          <a:p>
            <a:pPr lvl="1"/>
            <a:r>
              <a:rPr lang="en-GB" sz="1800" dirty="0"/>
              <a:t>Use the SWOT analysis in this guide to understand the different routes you need to prepare for.</a:t>
            </a:r>
          </a:p>
          <a:p>
            <a:pPr lvl="1"/>
            <a:r>
              <a:rPr lang="en-GB" sz="1800" dirty="0"/>
              <a:t>Use the checklist to identify where you need to update information or systems. </a:t>
            </a:r>
          </a:p>
          <a:p>
            <a:pPr lvl="1"/>
            <a:r>
              <a:rPr lang="en-GB" sz="1800" dirty="0"/>
              <a:t>Talk to Archive Sector Leadership at TNA and use their resources (</a:t>
            </a:r>
            <a:r>
              <a:rPr lang="en-GB" sz="1800" u="sng" dirty="0">
                <a:hlinkClick r:id="rId3"/>
              </a:rPr>
              <a:t>contact the team</a:t>
            </a:r>
            <a:r>
              <a:rPr lang="en-GB" sz="1800" u="sng" dirty="0"/>
              <a:t>).</a:t>
            </a:r>
            <a:endParaRPr lang="en-GB" sz="1800" dirty="0"/>
          </a:p>
          <a:p>
            <a:pPr lvl="1"/>
            <a:r>
              <a:rPr lang="en-GB" sz="1800" dirty="0"/>
              <a:t>Talk to the DCMS libraries team and use their resources (</a:t>
            </a:r>
            <a:r>
              <a:rPr lang="en-GB" sz="1800" dirty="0">
                <a:hlinkClick r:id="rId4"/>
              </a:rPr>
              <a:t>contact the team</a:t>
            </a:r>
            <a:r>
              <a:rPr lang="en-GB" sz="1800" dirty="0"/>
              <a:t>). </a:t>
            </a:r>
          </a:p>
          <a:p>
            <a:pPr marL="0" indent="0">
              <a:buNone/>
            </a:pPr>
            <a:endParaRPr lang="en-GB" sz="3200" dirty="0"/>
          </a:p>
          <a:p>
            <a:endParaRPr lang="en-GB" sz="3200" dirty="0"/>
          </a:p>
          <a:p>
            <a:endParaRPr lang="en-GB" sz="3200" dirty="0"/>
          </a:p>
        </p:txBody>
      </p:sp>
    </p:spTree>
    <p:extLst>
      <p:ext uri="{BB962C8B-B14F-4D97-AF65-F5344CB8AC3E}">
        <p14:creationId xmlns:p14="http://schemas.microsoft.com/office/powerpoint/2010/main" val="161841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56062-7D6D-E37D-91B7-3693E76BAB9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1BE1E1E-C371-F95C-B93D-68A5146C7FBF}"/>
              </a:ext>
            </a:extLst>
          </p:cNvPr>
          <p:cNvSpPr>
            <a:spLocks noGrp="1"/>
          </p:cNvSpPr>
          <p:nvPr>
            <p:ph type="title"/>
          </p:nvPr>
        </p:nvSpPr>
        <p:spPr>
          <a:xfrm>
            <a:off x="838200" y="7319"/>
            <a:ext cx="10515600" cy="1325563"/>
          </a:xfrm>
        </p:spPr>
        <p:txBody>
          <a:bodyPr>
            <a:noAutofit/>
          </a:bodyPr>
          <a:lstStyle/>
          <a:p>
            <a:r>
              <a:rPr lang="en-GB" sz="4800" spc="-120" dirty="0">
                <a:solidFill>
                  <a:srgbClr val="50B4C8"/>
                </a:solidFill>
                <a:latin typeface="Calibri" panose="020F0502020204030204" pitchFamily="34" charset="0"/>
              </a:rPr>
              <a:t>LGR guide for public libraries and archives</a:t>
            </a:r>
          </a:p>
        </p:txBody>
      </p:sp>
      <p:sp>
        <p:nvSpPr>
          <p:cNvPr id="13" name="Content Placeholder 12">
            <a:extLst>
              <a:ext uri="{FF2B5EF4-FFF2-40B4-BE49-F238E27FC236}">
                <a16:creationId xmlns:a16="http://schemas.microsoft.com/office/drawing/2014/main" id="{C0B34FB8-FA88-7F37-7371-7A00E2D61FF0}"/>
              </a:ext>
            </a:extLst>
          </p:cNvPr>
          <p:cNvSpPr>
            <a:spLocks noGrp="1"/>
          </p:cNvSpPr>
          <p:nvPr>
            <p:ph idx="1"/>
          </p:nvPr>
        </p:nvSpPr>
        <p:spPr>
          <a:xfrm>
            <a:off x="724619" y="1449238"/>
            <a:ext cx="10739887" cy="4501628"/>
          </a:xfrm>
        </p:spPr>
        <p:txBody>
          <a:bodyPr>
            <a:normAutofit/>
          </a:bodyPr>
          <a:lstStyle/>
          <a:p>
            <a:pPr>
              <a:lnSpc>
                <a:spcPct val="100000"/>
              </a:lnSpc>
            </a:pPr>
            <a:r>
              <a:rPr lang="en-GB" sz="2000" dirty="0"/>
              <a:t>Most discussion about local government reorganisation (LGR) since the publication of the </a:t>
            </a:r>
            <a:r>
              <a:rPr lang="en-GB" sz="2000" dirty="0">
                <a:hlinkClick r:id="rId3"/>
              </a:rPr>
              <a:t>Minister of State for Local Government and English Devolution’s letter </a:t>
            </a:r>
            <a:r>
              <a:rPr lang="en-GB" sz="2000" dirty="0"/>
              <a:t>to local areas in December 2024 has been about top-level decisions and the challenge of building local consensus.</a:t>
            </a:r>
          </a:p>
          <a:p>
            <a:pPr>
              <a:lnSpc>
                <a:spcPct val="100000"/>
              </a:lnSpc>
            </a:pPr>
            <a:r>
              <a:rPr lang="en-GB" sz="2000" dirty="0"/>
              <a:t>This is a practical guide for those with professional responsibility for local public library and archive services. Although this guidance covers a range of possible scenarios, it is unable to include every possible permutation. </a:t>
            </a:r>
          </a:p>
          <a:p>
            <a:pPr>
              <a:lnSpc>
                <a:spcPct val="100000"/>
              </a:lnSpc>
            </a:pPr>
            <a:r>
              <a:rPr lang="en-GB" sz="2000" dirty="0"/>
              <a:t>The macro decisions of LGR – the number of authorities, boundaries, population – are political. In practice, those running library and archive services, are unlikely to become directly involved in these.</a:t>
            </a:r>
          </a:p>
          <a:p>
            <a:pPr>
              <a:lnSpc>
                <a:spcPct val="100000"/>
              </a:lnSpc>
            </a:pPr>
            <a:r>
              <a:rPr lang="en-GB" sz="2000" dirty="0"/>
              <a:t>Important preparatory discussions are taking place about how individual services will be configured within the macro picture and Heads of Services must play a central role in that. </a:t>
            </a:r>
          </a:p>
        </p:txBody>
      </p:sp>
    </p:spTree>
    <p:extLst>
      <p:ext uri="{BB962C8B-B14F-4D97-AF65-F5344CB8AC3E}">
        <p14:creationId xmlns:p14="http://schemas.microsoft.com/office/powerpoint/2010/main" val="2597540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0E29-7C9D-4ED5-A69F-EFF3E1E5725A}"/>
              </a:ext>
            </a:extLst>
          </p:cNvPr>
          <p:cNvSpPr>
            <a:spLocks noGrp="1"/>
          </p:cNvSpPr>
          <p:nvPr>
            <p:ph type="ctrTitle"/>
          </p:nvPr>
        </p:nvSpPr>
        <p:spPr>
          <a:xfrm>
            <a:off x="795740" y="2404903"/>
            <a:ext cx="10600520" cy="2048194"/>
          </a:xfrm>
        </p:spPr>
        <p:txBody>
          <a:bodyPr>
            <a:noAutofit/>
          </a:bodyPr>
          <a:lstStyle/>
          <a:p>
            <a:pPr>
              <a:buClr>
                <a:schemeClr val="bg1"/>
              </a:buClr>
            </a:pPr>
            <a:r>
              <a:rPr lang="en-GB" sz="8000" dirty="0">
                <a:solidFill>
                  <a:schemeClr val="bg1"/>
                </a:solidFill>
                <a:latin typeface="Calibri" panose="020F0502020204030204" pitchFamily="34" charset="0"/>
                <a:ea typeface="Calibri" panose="020F0502020204030204" pitchFamily="34" charset="0"/>
                <a:cs typeface="Calibri" panose="020F0502020204030204" pitchFamily="34" charset="0"/>
              </a:rPr>
              <a:t>Appendix – Safe and Legal guidance, further links</a:t>
            </a:r>
            <a:endPar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70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B220-4F84-4981-A01F-BA0D156C02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42266-2AC7-AA64-C511-FCDC0E29BB03}"/>
              </a:ext>
            </a:extLst>
          </p:cNvPr>
          <p:cNvSpPr>
            <a:spLocks noGrp="1"/>
          </p:cNvSpPr>
          <p:nvPr>
            <p:ph idx="1"/>
          </p:nvPr>
        </p:nvSpPr>
        <p:spPr>
          <a:xfrm>
            <a:off x="735874" y="1694661"/>
            <a:ext cx="10720251" cy="4096136"/>
          </a:xfrm>
        </p:spPr>
        <p:txBody>
          <a:bodyPr>
            <a:noAutofit/>
          </a:bodyPr>
          <a:lstStyle/>
          <a:p>
            <a:pPr marL="0" indent="0">
              <a:buNone/>
            </a:pPr>
            <a:r>
              <a:rPr lang="en-GB" sz="2000" b="1" dirty="0"/>
              <a:t>Libraries</a:t>
            </a:r>
          </a:p>
          <a:p>
            <a:pPr marL="285750" indent="-285750"/>
            <a:r>
              <a:rPr lang="en-GB" sz="2000" dirty="0">
                <a:hlinkClick r:id="rId2"/>
              </a:rPr>
              <a:t>Public Libraries and Museums Act 1964</a:t>
            </a:r>
            <a:endParaRPr lang="en-GB" sz="2000" dirty="0"/>
          </a:p>
          <a:p>
            <a:pPr marL="742950" lvl="1" indent="-285750"/>
            <a:r>
              <a:rPr lang="en-GB" sz="2000" dirty="0"/>
              <a:t>Local authorities have a statutory duty to provide ‘comprehensive and efficient’ library services.</a:t>
            </a:r>
          </a:p>
          <a:p>
            <a:pPr marL="742950" lvl="1" indent="-285750"/>
            <a:r>
              <a:rPr lang="en-GB" sz="2000" dirty="0"/>
              <a:t>The Department for Culture, Media and Sport has a legal duty for the stewardship and improvement of public libraries in England.</a:t>
            </a:r>
          </a:p>
          <a:p>
            <a:pPr marL="285750" indent="-285750"/>
            <a:r>
              <a:rPr lang="en-GB" sz="2000" dirty="0">
                <a:hlinkClick r:id="rId3"/>
              </a:rPr>
              <a:t>Equality Act 2010: guidance - GOV.UK</a:t>
            </a:r>
            <a:endParaRPr lang="en-GB" sz="2000" dirty="0"/>
          </a:p>
          <a:p>
            <a:pPr marL="742950" lvl="1" indent="-285750"/>
            <a:r>
              <a:rPr lang="en-GB" sz="2000" dirty="0"/>
              <a:t>The Secretary of State’s duty to issue statutory guidance must be exercised in compliance with his or her duty under section 149 of the Equality Act – to have due regard of the need to eliminate discrimination and to advance equality of opportunity among protected groups. This means, for example, ensuring that changes to library services do not disadvantage people who may not be able to travel large distances.</a:t>
            </a:r>
          </a:p>
          <a:p>
            <a:pPr marL="285750" indent="-285750"/>
            <a:r>
              <a:rPr lang="en-GB" sz="2000" dirty="0">
                <a:hlinkClick r:id="rId4"/>
              </a:rPr>
              <a:t>Public sector equality duty - GOV.UK</a:t>
            </a:r>
            <a:endParaRPr lang="en-GB" sz="2000" dirty="0"/>
          </a:p>
          <a:p>
            <a:pPr marL="285750" indent="-285750"/>
            <a:r>
              <a:rPr lang="en-GB" sz="2000" dirty="0">
                <a:hlinkClick r:id="rId5"/>
              </a:rPr>
              <a:t>Best value statutory guidance - GOV.UK</a:t>
            </a:r>
            <a:endParaRPr lang="en-GB" sz="2000" dirty="0"/>
          </a:p>
          <a:p>
            <a:pPr marL="0" indent="0">
              <a:buNone/>
            </a:pPr>
            <a:endParaRPr lang="en-GB" sz="2000" dirty="0"/>
          </a:p>
          <a:p>
            <a:pPr lvl="1">
              <a:lnSpc>
                <a:spcPct val="110000"/>
              </a:lnSpc>
            </a:pPr>
            <a:endParaRPr lang="en-GB" sz="1800" dirty="0"/>
          </a:p>
          <a:p>
            <a:pPr>
              <a:lnSpc>
                <a:spcPct val="110000"/>
              </a:lnSpc>
            </a:pPr>
            <a:endParaRPr lang="en-GB" sz="800" dirty="0"/>
          </a:p>
          <a:p>
            <a:pPr>
              <a:lnSpc>
                <a:spcPct val="110000"/>
              </a:lnSpc>
            </a:pPr>
            <a:endParaRPr lang="en-GB" sz="800" dirty="0"/>
          </a:p>
        </p:txBody>
      </p:sp>
      <p:sp>
        <p:nvSpPr>
          <p:cNvPr id="5" name="TextBox 4">
            <a:extLst>
              <a:ext uri="{FF2B5EF4-FFF2-40B4-BE49-F238E27FC236}">
                <a16:creationId xmlns:a16="http://schemas.microsoft.com/office/drawing/2014/main" id="{9B969942-8841-E9F6-DC28-97E7B7500899}"/>
              </a:ext>
            </a:extLst>
          </p:cNvPr>
          <p:cNvSpPr txBox="1"/>
          <p:nvPr/>
        </p:nvSpPr>
        <p:spPr>
          <a:xfrm>
            <a:off x="735874" y="1272608"/>
            <a:ext cx="3253499" cy="400110"/>
          </a:xfrm>
          <a:prstGeom prst="rect">
            <a:avLst/>
          </a:prstGeom>
          <a:ln w="28575">
            <a:solidFill>
              <a:srgbClr val="50B4C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hlinkClick r:id="rId6"/>
              </a:rPr>
              <a:t>Libraries as a statutory service</a:t>
            </a:r>
            <a:endParaRPr lang="en-GB" sz="2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6DF9CDA2-3270-890D-820F-48B16F301DCF}"/>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Safe and Legal: sources of guidance</a:t>
            </a:r>
            <a:endParaRPr lang="en-GB" sz="2800" dirty="0"/>
          </a:p>
        </p:txBody>
      </p:sp>
    </p:spTree>
    <p:extLst>
      <p:ext uri="{BB962C8B-B14F-4D97-AF65-F5344CB8AC3E}">
        <p14:creationId xmlns:p14="http://schemas.microsoft.com/office/powerpoint/2010/main" val="174758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71765-6A0D-951F-D85B-B30C198F38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D5642-F948-D492-8352-164BD7FE9C1A}"/>
              </a:ext>
            </a:extLst>
          </p:cNvPr>
          <p:cNvSpPr>
            <a:spLocks noGrp="1"/>
          </p:cNvSpPr>
          <p:nvPr>
            <p:ph idx="1"/>
          </p:nvPr>
        </p:nvSpPr>
        <p:spPr>
          <a:xfrm>
            <a:off x="735874" y="2043734"/>
            <a:ext cx="10720251" cy="4096136"/>
          </a:xfrm>
        </p:spPr>
        <p:txBody>
          <a:bodyPr>
            <a:noAutofit/>
          </a:bodyPr>
          <a:lstStyle/>
          <a:p>
            <a:pPr marL="0" indent="0">
              <a:buNone/>
            </a:pPr>
            <a:r>
              <a:rPr lang="en-GB" sz="2000" b="1" dirty="0"/>
              <a:t>Archives</a:t>
            </a:r>
          </a:p>
          <a:p>
            <a:pPr marL="0" indent="0">
              <a:buNone/>
            </a:pPr>
            <a:r>
              <a:rPr lang="en-GB" sz="2000" dirty="0"/>
              <a:t>An efficiently run archive service will support an authority’s compliance by ensuring appropriate access to records. Without such a service, each request for information (including family and local history enquiries) would have to be serviced separately by the council, at greater cost*. An efficient and effective archive service also provides value to researchers and staff in Local Authorities when they have need to access historical records for work purposes.</a:t>
            </a:r>
          </a:p>
          <a:p>
            <a:pPr marL="0" indent="0">
              <a:buNone/>
            </a:pPr>
            <a:r>
              <a:rPr lang="en-GB" sz="1900" dirty="0"/>
              <a:t>Legal duties that apply to archives:</a:t>
            </a:r>
          </a:p>
          <a:p>
            <a:pPr marL="285750" indent="-285750"/>
            <a:r>
              <a:rPr lang="en-GB" sz="1900" dirty="0">
                <a:hlinkClick r:id="rId2"/>
              </a:rPr>
              <a:t>Freedom of Information Act 2000</a:t>
            </a:r>
            <a:endParaRPr lang="en-GB" sz="1900" dirty="0"/>
          </a:p>
          <a:p>
            <a:pPr marL="742950" lvl="1" indent="-285750"/>
            <a:r>
              <a:rPr lang="en-GB" sz="1900" dirty="0">
                <a:hlinkClick r:id="rId3"/>
              </a:rPr>
              <a:t>Code of Practice on the management of records issued under section 46 of the Freedom of Information Act 2000</a:t>
            </a:r>
            <a:endParaRPr lang="en-GB" sz="1900" dirty="0"/>
          </a:p>
          <a:p>
            <a:pPr marL="285750" indent="-285750"/>
            <a:r>
              <a:rPr lang="en-GB" sz="1900" dirty="0">
                <a:hlinkClick r:id="rId4"/>
              </a:rPr>
              <a:t>Data Protection Act 2018 and the General Data Protection Regulation (GDPR)</a:t>
            </a:r>
            <a:endParaRPr lang="en-GB" sz="1900" dirty="0"/>
          </a:p>
          <a:p>
            <a:pPr marL="0" indent="0">
              <a:buNone/>
            </a:pPr>
            <a:endParaRPr lang="en-GB" sz="2000" dirty="0"/>
          </a:p>
          <a:p>
            <a:pPr lvl="1">
              <a:lnSpc>
                <a:spcPct val="110000"/>
              </a:lnSpc>
            </a:pPr>
            <a:endParaRPr lang="en-GB" sz="1800" dirty="0"/>
          </a:p>
          <a:p>
            <a:pPr>
              <a:lnSpc>
                <a:spcPct val="110000"/>
              </a:lnSpc>
            </a:pPr>
            <a:endParaRPr lang="en-GB" sz="800" dirty="0"/>
          </a:p>
          <a:p>
            <a:pPr>
              <a:lnSpc>
                <a:spcPct val="110000"/>
              </a:lnSpc>
            </a:pPr>
            <a:endParaRPr lang="en-GB" sz="800" dirty="0"/>
          </a:p>
        </p:txBody>
      </p:sp>
      <p:sp>
        <p:nvSpPr>
          <p:cNvPr id="5" name="TextBox 4">
            <a:extLst>
              <a:ext uri="{FF2B5EF4-FFF2-40B4-BE49-F238E27FC236}">
                <a16:creationId xmlns:a16="http://schemas.microsoft.com/office/drawing/2014/main" id="{D477E560-155C-A4E9-38A3-D471C9C25F96}"/>
              </a:ext>
            </a:extLst>
          </p:cNvPr>
          <p:cNvSpPr txBox="1"/>
          <p:nvPr/>
        </p:nvSpPr>
        <p:spPr>
          <a:xfrm>
            <a:off x="735874" y="1272608"/>
            <a:ext cx="6109988" cy="400110"/>
          </a:xfrm>
          <a:prstGeom prst="rect">
            <a:avLst/>
          </a:prstGeom>
          <a:ln w="28575">
            <a:solidFill>
              <a:srgbClr val="50B4C8"/>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hlinkClick r:id="rId5"/>
              </a:rPr>
              <a:t>Statutory basis of local authority archives - Archives sector</a:t>
            </a:r>
            <a:endParaRPr lang="en-GB" sz="2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E64D045E-9F88-7EE2-1B66-2650F39CFCC0}"/>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Safe and Legal: sources of guidance</a:t>
            </a:r>
            <a:endParaRPr lang="en-GB" sz="2800" dirty="0"/>
          </a:p>
        </p:txBody>
      </p:sp>
    </p:spTree>
    <p:extLst>
      <p:ext uri="{BB962C8B-B14F-4D97-AF65-F5344CB8AC3E}">
        <p14:creationId xmlns:p14="http://schemas.microsoft.com/office/powerpoint/2010/main" val="339501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7722-2021-22C2-0C29-A7C7B37622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DCE97-D799-F3C0-EB8C-B42AF04279D3}"/>
              </a:ext>
            </a:extLst>
          </p:cNvPr>
          <p:cNvSpPr>
            <a:spLocks noGrp="1"/>
          </p:cNvSpPr>
          <p:nvPr>
            <p:ph idx="1"/>
          </p:nvPr>
        </p:nvSpPr>
        <p:spPr>
          <a:xfrm>
            <a:off x="735874" y="1402080"/>
            <a:ext cx="10720251" cy="4096136"/>
          </a:xfrm>
        </p:spPr>
        <p:txBody>
          <a:bodyPr>
            <a:noAutofit/>
          </a:bodyPr>
          <a:lstStyle/>
          <a:p>
            <a:pPr marL="0" indent="0">
              <a:buNone/>
            </a:pPr>
            <a:r>
              <a:rPr lang="en-GB" sz="2000" dirty="0"/>
              <a:t>Legal duties that apply to archives continued</a:t>
            </a:r>
          </a:p>
          <a:p>
            <a:r>
              <a:rPr lang="en-GB" sz="2000" dirty="0">
                <a:solidFill>
                  <a:srgbClr val="467886"/>
                </a:solidFill>
                <a:hlinkClick r:id="rId2">
                  <a:extLst>
                    <a:ext uri="{A12FA001-AC4F-418D-AE19-62706E023703}">
                      <ahyp:hlinkClr xmlns:ahyp="http://schemas.microsoft.com/office/drawing/2018/hyperlinkcolor" val="tx"/>
                    </a:ext>
                  </a:extLst>
                </a:hlinkClick>
              </a:rPr>
              <a:t>The Environmental Information Regulations 2004</a:t>
            </a:r>
            <a:endParaRPr lang="en-GB" sz="2000" dirty="0"/>
          </a:p>
          <a:p>
            <a:pPr marL="285750" indent="-285750"/>
            <a:r>
              <a:rPr lang="en-GB" sz="2000" dirty="0">
                <a:hlinkClick r:id="rId3"/>
              </a:rPr>
              <a:t>Public Records Act, overseen by The National Archives</a:t>
            </a:r>
            <a:endParaRPr lang="en-GB" sz="2000" dirty="0"/>
          </a:p>
          <a:p>
            <a:r>
              <a:rPr lang="en-GB" sz="2000" dirty="0">
                <a:hlinkClick r:id="rId4"/>
              </a:rPr>
              <a:t>Archive Service Accreditation - Archives sector</a:t>
            </a:r>
            <a:r>
              <a:rPr lang="en-GB" sz="2000" dirty="0"/>
              <a:t> enables The National Archives to fulfil statutory functions relating to </a:t>
            </a:r>
            <a:r>
              <a:rPr lang="en-GB" sz="2000" u="sng" dirty="0">
                <a:hlinkClick r:id="rId5"/>
              </a:rPr>
              <a:t>Places of Deposit</a:t>
            </a:r>
            <a:endParaRPr lang="en-GB" sz="2000" dirty="0"/>
          </a:p>
          <a:p>
            <a:pPr marL="0" indent="0">
              <a:buNone/>
            </a:pPr>
            <a:r>
              <a:rPr lang="en-GB" sz="2000" dirty="0"/>
              <a:t>Local Government Acts:</a:t>
            </a:r>
          </a:p>
          <a:p>
            <a:r>
              <a:rPr lang="en-GB" sz="2000" dirty="0"/>
              <a:t>The </a:t>
            </a:r>
            <a:r>
              <a:rPr lang="en-GB" sz="2000" dirty="0">
                <a:hlinkClick r:id="rId6"/>
              </a:rPr>
              <a:t>Local Government Acts</a:t>
            </a:r>
            <a:r>
              <a:rPr lang="en-GB" sz="2000" dirty="0"/>
              <a:t> give local authorities the responsibility to maintain their records and make them publicly accessible as well as the right to acquire others’ records and archives. This legislation also relates to local studies libraries when they contain original and archive materials.</a:t>
            </a:r>
          </a:p>
          <a:p>
            <a:pPr>
              <a:lnSpc>
                <a:spcPct val="110000"/>
              </a:lnSpc>
            </a:pPr>
            <a:endParaRPr lang="en-GB" sz="800" dirty="0"/>
          </a:p>
        </p:txBody>
      </p:sp>
      <p:sp>
        <p:nvSpPr>
          <p:cNvPr id="2" name="Title 1">
            <a:extLst>
              <a:ext uri="{FF2B5EF4-FFF2-40B4-BE49-F238E27FC236}">
                <a16:creationId xmlns:a16="http://schemas.microsoft.com/office/drawing/2014/main" id="{082EAB8D-32DB-5237-C880-166A506F3E00}"/>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Safe and Legal: sources of guidance</a:t>
            </a:r>
            <a:endParaRPr lang="en-GB" sz="2800" dirty="0"/>
          </a:p>
        </p:txBody>
      </p:sp>
    </p:spTree>
    <p:extLst>
      <p:ext uri="{BB962C8B-B14F-4D97-AF65-F5344CB8AC3E}">
        <p14:creationId xmlns:p14="http://schemas.microsoft.com/office/powerpoint/2010/main" val="17426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02E5-C9AB-BB9D-9DF0-ADE0C62B58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DF114-F721-B907-8366-D15BC89B8098}"/>
              </a:ext>
            </a:extLst>
          </p:cNvPr>
          <p:cNvSpPr>
            <a:spLocks noGrp="1"/>
          </p:cNvSpPr>
          <p:nvPr>
            <p:ph idx="1"/>
          </p:nvPr>
        </p:nvSpPr>
        <p:spPr>
          <a:xfrm>
            <a:off x="735874" y="1402080"/>
            <a:ext cx="10720251" cy="4096136"/>
          </a:xfrm>
        </p:spPr>
        <p:txBody>
          <a:bodyPr>
            <a:noAutofit/>
          </a:bodyPr>
          <a:lstStyle/>
          <a:p>
            <a:pPr marL="0" indent="0">
              <a:buNone/>
            </a:pPr>
            <a:r>
              <a:rPr lang="en-GB" sz="2000" dirty="0"/>
              <a:t>Local Government Acts continued</a:t>
            </a:r>
          </a:p>
          <a:p>
            <a:r>
              <a:rPr lang="en-GB" sz="2000" dirty="0">
                <a:hlinkClick r:id="rId2"/>
              </a:rPr>
              <a:t>Local Government Act, 1962</a:t>
            </a:r>
            <a:endParaRPr lang="en-GB" sz="2000" dirty="0"/>
          </a:p>
          <a:p>
            <a:pPr marL="742950" lvl="1" indent="-285750"/>
            <a:r>
              <a:rPr lang="en-GB" sz="2000" dirty="0"/>
              <a:t>This governs records for which the council has chosen to take responsibility – including those acquired by purchase, gift or on loan.</a:t>
            </a:r>
          </a:p>
          <a:p>
            <a:pPr marL="285750" indent="-285750"/>
            <a:r>
              <a:rPr lang="en-GB" sz="2000" dirty="0">
                <a:hlinkClick r:id="rId3"/>
              </a:rPr>
              <a:t>Local Government Act, 1972</a:t>
            </a:r>
            <a:endParaRPr lang="en-GB" sz="2000" dirty="0"/>
          </a:p>
          <a:p>
            <a:pPr marL="742950" lvl="1" indent="-285750"/>
            <a:r>
              <a:rPr lang="en-GB" sz="2000" dirty="0"/>
              <a:t>This governs the council’s own records, generated in the course of its business, and those it has acquired by gift, donation or purchase.</a:t>
            </a:r>
          </a:p>
          <a:p>
            <a:pPr marL="285750" indent="-285750"/>
            <a:r>
              <a:rPr lang="en-GB" sz="2000" dirty="0">
                <a:hlinkClick r:id="rId4"/>
              </a:rPr>
              <a:t>The Local Government (Access to Information) Act, 1985</a:t>
            </a:r>
            <a:endParaRPr lang="en-GB" sz="2000" dirty="0"/>
          </a:p>
          <a:p>
            <a:pPr marL="742950" lvl="1" indent="-285750"/>
            <a:r>
              <a:rPr lang="en-GB" sz="2000" dirty="0"/>
              <a:t>This governs the requirement that minutes, agendas, reports and background papers of meetings of principal councils that are open to the public be available for public inspection.</a:t>
            </a:r>
          </a:p>
          <a:p>
            <a:pPr marL="0" indent="0">
              <a:buNone/>
            </a:pPr>
            <a:endParaRPr lang="en-GB" sz="2000" dirty="0"/>
          </a:p>
          <a:p>
            <a:pPr lvl="1">
              <a:lnSpc>
                <a:spcPct val="110000"/>
              </a:lnSpc>
            </a:pPr>
            <a:endParaRPr lang="en-GB" sz="1800" dirty="0"/>
          </a:p>
          <a:p>
            <a:pPr>
              <a:lnSpc>
                <a:spcPct val="110000"/>
              </a:lnSpc>
            </a:pPr>
            <a:endParaRPr lang="en-GB" sz="800" dirty="0"/>
          </a:p>
        </p:txBody>
      </p:sp>
      <p:sp>
        <p:nvSpPr>
          <p:cNvPr id="2" name="Title 1">
            <a:extLst>
              <a:ext uri="{FF2B5EF4-FFF2-40B4-BE49-F238E27FC236}">
                <a16:creationId xmlns:a16="http://schemas.microsoft.com/office/drawing/2014/main" id="{D03BBA79-F1CC-C490-7023-B2575DC1FB03}"/>
              </a:ext>
            </a:extLst>
          </p:cNvPr>
          <p:cNvSpPr>
            <a:spLocks noGrp="1"/>
          </p:cNvSpPr>
          <p:nvPr>
            <p:ph type="title"/>
          </p:nvPr>
        </p:nvSpPr>
        <p:spPr>
          <a:xfrm>
            <a:off x="762000" y="46220"/>
            <a:ext cx="10734582" cy="1355860"/>
          </a:xfrm>
        </p:spPr>
        <p:txBody>
          <a:bodyPr>
            <a:noAutofit/>
          </a:bodyPr>
          <a:lstStyle/>
          <a:p>
            <a:r>
              <a:rPr lang="en-GB" spc="-120" dirty="0">
                <a:solidFill>
                  <a:srgbClr val="50B4C8"/>
                </a:solidFill>
              </a:rPr>
              <a:t>Safe and Legal: sources of guidance</a:t>
            </a:r>
            <a:endParaRPr lang="en-GB" sz="2800" dirty="0"/>
          </a:p>
        </p:txBody>
      </p:sp>
    </p:spTree>
    <p:extLst>
      <p:ext uri="{BB962C8B-B14F-4D97-AF65-F5344CB8AC3E}">
        <p14:creationId xmlns:p14="http://schemas.microsoft.com/office/powerpoint/2010/main" val="32616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94E0E-A63C-A221-2547-FA0DACAEDF23}"/>
              </a:ext>
            </a:extLst>
          </p:cNvPr>
          <p:cNvSpPr>
            <a:spLocks noGrp="1"/>
          </p:cNvSpPr>
          <p:nvPr>
            <p:ph idx="1"/>
          </p:nvPr>
        </p:nvSpPr>
        <p:spPr>
          <a:xfrm>
            <a:off x="731521" y="1419497"/>
            <a:ext cx="10726782" cy="4693920"/>
          </a:xfrm>
        </p:spPr>
        <p:txBody>
          <a:bodyPr>
            <a:normAutofit/>
          </a:bodyPr>
          <a:lstStyle/>
          <a:p>
            <a:pPr marL="0" indent="0">
              <a:buNone/>
            </a:pPr>
            <a:r>
              <a:rPr lang="en-GB" sz="2000" b="1" dirty="0"/>
              <a:t>Archives and libraries</a:t>
            </a:r>
          </a:p>
          <a:p>
            <a:pPr marL="285750" indent="-285750"/>
            <a:r>
              <a:rPr lang="en-GB" sz="2000" dirty="0">
                <a:hlinkClick r:id="rId2"/>
              </a:rPr>
              <a:t>Human Rights Act 1998</a:t>
            </a:r>
            <a:endParaRPr lang="en-GB" sz="2000" dirty="0"/>
          </a:p>
          <a:p>
            <a:pPr marL="742950" lvl="1" indent="-285750"/>
            <a:r>
              <a:rPr lang="en-GB" sz="2000" dirty="0"/>
              <a:t>The Secretary of State’s duty to issue statutory guidance is reinforced by the obligation to act compatibly with Convention rights under the Human Rights Act.</a:t>
            </a:r>
          </a:p>
          <a:p>
            <a:pPr marL="742950" lvl="1" indent="-285750"/>
            <a:r>
              <a:rPr lang="en-GB" sz="2000" dirty="0"/>
              <a:t>The lack of guidance means there is not sufficient legal certainty about how reductions in library services are compatible with Local Authorities’ duty to provide ‘comprehensive and efficient’ services to support the rights of library users under the Human Rights Act including respect for their private lives, to receive information and to non-discrimination.</a:t>
            </a:r>
          </a:p>
          <a:p>
            <a:pPr marL="285750" indent="-285750"/>
            <a:r>
              <a:rPr lang="en-GB" sz="2000" dirty="0">
                <a:hlinkClick r:id="rId3"/>
              </a:rPr>
              <a:t>Localism Act 2011</a:t>
            </a:r>
            <a:endParaRPr lang="en-GB" sz="2000" dirty="0"/>
          </a:p>
          <a:p>
            <a:pPr marL="285750" indent="-285750"/>
            <a:r>
              <a:rPr lang="en-GB" sz="2000" dirty="0">
                <a:hlinkClick r:id="rId4"/>
              </a:rPr>
              <a:t>The Re-use of Public Sector Information Regulations 2015 </a:t>
            </a:r>
            <a:endParaRPr lang="en-GB" sz="2000" b="1" dirty="0"/>
          </a:p>
        </p:txBody>
      </p:sp>
      <p:sp>
        <p:nvSpPr>
          <p:cNvPr id="6" name="Title 1">
            <a:extLst>
              <a:ext uri="{FF2B5EF4-FFF2-40B4-BE49-F238E27FC236}">
                <a16:creationId xmlns:a16="http://schemas.microsoft.com/office/drawing/2014/main" id="{3FADDFF6-BCD2-6840-361C-35D4C22FA122}"/>
              </a:ext>
            </a:extLst>
          </p:cNvPr>
          <p:cNvSpPr>
            <a:spLocks noGrp="1"/>
          </p:cNvSpPr>
          <p:nvPr>
            <p:ph type="title"/>
          </p:nvPr>
        </p:nvSpPr>
        <p:spPr>
          <a:xfrm>
            <a:off x="733696" y="18255"/>
            <a:ext cx="10726783" cy="1401242"/>
          </a:xfrm>
        </p:spPr>
        <p:txBody>
          <a:bodyPr>
            <a:normAutofit/>
          </a:bodyPr>
          <a:lstStyle/>
          <a:p>
            <a:r>
              <a:rPr lang="en-GB" sz="4800" spc="-120" dirty="0">
                <a:solidFill>
                  <a:srgbClr val="50B4C8"/>
                </a:solidFill>
              </a:rPr>
              <a:t>Safe and Legal: sources of guidance</a:t>
            </a:r>
          </a:p>
        </p:txBody>
      </p:sp>
    </p:spTree>
    <p:extLst>
      <p:ext uri="{BB962C8B-B14F-4D97-AF65-F5344CB8AC3E}">
        <p14:creationId xmlns:p14="http://schemas.microsoft.com/office/powerpoint/2010/main" val="259881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5026-5B28-EFCD-3E24-352503E874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9A444-73F9-30F8-0D0C-D08E275ECA2B}"/>
              </a:ext>
            </a:extLst>
          </p:cNvPr>
          <p:cNvSpPr>
            <a:spLocks noGrp="1"/>
          </p:cNvSpPr>
          <p:nvPr>
            <p:ph idx="1"/>
          </p:nvPr>
        </p:nvSpPr>
        <p:spPr>
          <a:xfrm>
            <a:off x="731521" y="1419497"/>
            <a:ext cx="10726782" cy="4693920"/>
          </a:xfrm>
        </p:spPr>
        <p:txBody>
          <a:bodyPr>
            <a:normAutofit/>
          </a:bodyPr>
          <a:lstStyle/>
          <a:p>
            <a:r>
              <a:rPr lang="en-GB" sz="2000" baseline="30000" dirty="0"/>
              <a:t>1</a:t>
            </a:r>
            <a:r>
              <a:rPr lang="en-GB" sz="2000" dirty="0"/>
              <a:t>Summarised from </a:t>
            </a:r>
            <a:r>
              <a:rPr lang="en-GB" sz="2000" dirty="0">
                <a:hlinkClick r:id="rId2"/>
              </a:rPr>
              <a:t>invitation letters to two tier local authorities in two-tier areas to submit LGR proposals</a:t>
            </a:r>
            <a:r>
              <a:rPr lang="en-GB" sz="2000" dirty="0"/>
              <a:t> (February 2025) </a:t>
            </a:r>
          </a:p>
          <a:p>
            <a:r>
              <a:rPr lang="en-GB" sz="2000" baseline="30000" dirty="0"/>
              <a:t>2&amp;3</a:t>
            </a:r>
            <a:r>
              <a:rPr lang="en-GB" sz="2000" dirty="0"/>
              <a:t>Relate to</a:t>
            </a:r>
            <a:r>
              <a:rPr lang="en-GB" sz="2000" baseline="30000" dirty="0"/>
              <a:t> </a:t>
            </a:r>
            <a:r>
              <a:rPr lang="en-GB" sz="2000" dirty="0">
                <a:hlinkClick r:id="rId3"/>
              </a:rPr>
              <a:t>The Libraries Development Framework | Arts Council England</a:t>
            </a:r>
            <a:r>
              <a:rPr lang="en-GB" sz="2000" dirty="0"/>
              <a:t> </a:t>
            </a:r>
          </a:p>
          <a:p>
            <a:r>
              <a:rPr lang="en-GB" sz="2000" baseline="30000" dirty="0"/>
              <a:t>4</a:t>
            </a:r>
            <a:r>
              <a:rPr lang="en-GB" sz="2000" dirty="0">
                <a:hlinkClick r:id="rId4"/>
              </a:rPr>
              <a:t>Libraries as a statutory service</a:t>
            </a:r>
            <a:r>
              <a:rPr lang="en-GB" sz="2000" dirty="0"/>
              <a:t>, </a:t>
            </a:r>
            <a:r>
              <a:rPr lang="en-GB" sz="2000" dirty="0">
                <a:hlinkClick r:id="rId5"/>
              </a:rPr>
              <a:t>Statutory basis of local authority archives - Archives sector</a:t>
            </a:r>
            <a:endParaRPr lang="en-GB" sz="2000" dirty="0"/>
          </a:p>
        </p:txBody>
      </p:sp>
      <p:sp>
        <p:nvSpPr>
          <p:cNvPr id="6" name="Title 1">
            <a:extLst>
              <a:ext uri="{FF2B5EF4-FFF2-40B4-BE49-F238E27FC236}">
                <a16:creationId xmlns:a16="http://schemas.microsoft.com/office/drawing/2014/main" id="{D6384A6D-8B57-2CB6-0FA5-BD8BEB30C9D2}"/>
              </a:ext>
            </a:extLst>
          </p:cNvPr>
          <p:cNvSpPr>
            <a:spLocks noGrp="1"/>
          </p:cNvSpPr>
          <p:nvPr>
            <p:ph type="title"/>
          </p:nvPr>
        </p:nvSpPr>
        <p:spPr>
          <a:xfrm>
            <a:off x="733696" y="18255"/>
            <a:ext cx="10726783" cy="1401242"/>
          </a:xfrm>
        </p:spPr>
        <p:txBody>
          <a:bodyPr>
            <a:normAutofit/>
          </a:bodyPr>
          <a:lstStyle/>
          <a:p>
            <a:r>
              <a:rPr lang="en-GB" sz="4800" spc="-120" dirty="0">
                <a:solidFill>
                  <a:srgbClr val="50B4C8"/>
                </a:solidFill>
              </a:rPr>
              <a:t>Footnote links</a:t>
            </a:r>
          </a:p>
        </p:txBody>
      </p:sp>
    </p:spTree>
    <p:extLst>
      <p:ext uri="{BB962C8B-B14F-4D97-AF65-F5344CB8AC3E}">
        <p14:creationId xmlns:p14="http://schemas.microsoft.com/office/powerpoint/2010/main" val="18008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BD7E2-4D8C-A420-9D11-C1541631841C}"/>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EDA36EA-253E-C2DC-18A9-8599E2572985}"/>
              </a:ext>
            </a:extLst>
          </p:cNvPr>
          <p:cNvSpPr>
            <a:spLocks noGrp="1"/>
          </p:cNvSpPr>
          <p:nvPr>
            <p:ph idx="1"/>
          </p:nvPr>
        </p:nvSpPr>
        <p:spPr>
          <a:xfrm>
            <a:off x="707366" y="1440612"/>
            <a:ext cx="10774392" cy="4701396"/>
          </a:xfrm>
        </p:spPr>
        <p:txBody>
          <a:bodyPr>
            <a:normAutofit/>
          </a:bodyPr>
          <a:lstStyle/>
          <a:p>
            <a:pPr>
              <a:lnSpc>
                <a:spcPct val="110000"/>
              </a:lnSpc>
            </a:pPr>
            <a:r>
              <a:rPr lang="en-GB" sz="2000" dirty="0"/>
              <a:t>This guide sets out the different models of LGR we can anticipate. It suggests opportunities and challenges of different options drawing on experience from places that have been through LGR before. This guide also includes a SWOT template and a readiness checklist to support preparedness. </a:t>
            </a:r>
          </a:p>
          <a:p>
            <a:pPr>
              <a:lnSpc>
                <a:spcPct val="110000"/>
              </a:lnSpc>
            </a:pPr>
            <a:r>
              <a:rPr lang="en-GB" sz="2000" dirty="0"/>
              <a:t>It provides information to enable local library and archive leaders to prepare for LGR and understand the key requirements of the process</a:t>
            </a:r>
            <a:r>
              <a:rPr lang="en-GB" sz="2000" baseline="30000" dirty="0"/>
              <a:t>1</a:t>
            </a:r>
            <a:r>
              <a:rPr lang="en-GB" sz="2000" dirty="0"/>
              <a:t>:</a:t>
            </a:r>
          </a:p>
          <a:p>
            <a:pPr lvl="1">
              <a:lnSpc>
                <a:spcPct val="110000"/>
              </a:lnSpc>
            </a:pPr>
            <a:r>
              <a:rPr lang="en-GB" sz="1600" dirty="0"/>
              <a:t>Be the right size to achieve efficiencies, improve capacity, and withstand financial shocks. </a:t>
            </a:r>
          </a:p>
          <a:p>
            <a:pPr lvl="1">
              <a:lnSpc>
                <a:spcPct val="110000"/>
              </a:lnSpc>
            </a:pPr>
            <a:r>
              <a:rPr lang="en-GB" sz="1600" dirty="0"/>
              <a:t>Prioritise the delivery of high quality and sustainable public services to citizens.</a:t>
            </a:r>
            <a:r>
              <a:rPr lang="en-GB" sz="1600" baseline="30000" dirty="0"/>
              <a:t> 2</a:t>
            </a:r>
            <a:endParaRPr lang="en-GB" sz="1600" dirty="0"/>
          </a:p>
          <a:p>
            <a:pPr lvl="1">
              <a:lnSpc>
                <a:spcPct val="110000"/>
              </a:lnSpc>
            </a:pPr>
            <a:r>
              <a:rPr lang="en-GB" sz="1600" dirty="0"/>
              <a:t>Meet local needs and is informed by local views</a:t>
            </a:r>
            <a:r>
              <a:rPr lang="en-GB" sz="1600" baseline="30000" dirty="0"/>
              <a:t>3</a:t>
            </a:r>
            <a:r>
              <a:rPr lang="en-GB" sz="1600" dirty="0"/>
              <a:t> </a:t>
            </a:r>
            <a:r>
              <a:rPr lang="en-GB" sz="1600" i="1" dirty="0"/>
              <a:t>– for example detailed arrangements may need to fit with general commitments about how the new authority will fit with design principles created in response to local consultation</a:t>
            </a:r>
            <a:r>
              <a:rPr lang="en-GB" sz="1600" dirty="0"/>
              <a:t>.</a:t>
            </a:r>
          </a:p>
          <a:p>
            <a:pPr lvl="1">
              <a:lnSpc>
                <a:spcPct val="110000"/>
              </a:lnSpc>
            </a:pPr>
            <a:r>
              <a:rPr lang="en-GB" sz="1600" dirty="0"/>
              <a:t>Libraries and archives must continue to serve their statutory functions</a:t>
            </a:r>
            <a:r>
              <a:rPr lang="en-GB" sz="1600" baseline="30000" dirty="0"/>
              <a:t>4</a:t>
            </a:r>
            <a:r>
              <a:rPr lang="en-GB" sz="1600" i="1" dirty="0"/>
              <a:t>.</a:t>
            </a:r>
          </a:p>
          <a:p>
            <a:pPr>
              <a:lnSpc>
                <a:spcPct val="110000"/>
              </a:lnSpc>
            </a:pPr>
            <a:r>
              <a:rPr lang="en-GB" sz="2000" dirty="0"/>
              <a:t>This document does not indicate preferred models – each locality is different – but it provides information and checklists to help library and archive teams contribute positively to LGR discussions about future operational arrangements.</a:t>
            </a:r>
          </a:p>
        </p:txBody>
      </p:sp>
      <p:sp>
        <p:nvSpPr>
          <p:cNvPr id="6" name="Title 11">
            <a:extLst>
              <a:ext uri="{FF2B5EF4-FFF2-40B4-BE49-F238E27FC236}">
                <a16:creationId xmlns:a16="http://schemas.microsoft.com/office/drawing/2014/main" id="{93707AF1-EF19-638A-8242-1C0951F4A332}"/>
              </a:ext>
            </a:extLst>
          </p:cNvPr>
          <p:cNvSpPr>
            <a:spLocks noGrp="1"/>
          </p:cNvSpPr>
          <p:nvPr>
            <p:ph type="title"/>
          </p:nvPr>
        </p:nvSpPr>
        <p:spPr>
          <a:xfrm>
            <a:off x="838200" y="7319"/>
            <a:ext cx="10515600" cy="1325563"/>
          </a:xfrm>
        </p:spPr>
        <p:txBody>
          <a:bodyPr>
            <a:normAutofit/>
          </a:bodyPr>
          <a:lstStyle/>
          <a:p>
            <a:r>
              <a:rPr lang="en-GB" sz="4800" spc="-120" dirty="0">
                <a:solidFill>
                  <a:srgbClr val="50B4C8"/>
                </a:solidFill>
              </a:rPr>
              <a:t>Anticipate and prepare</a:t>
            </a:r>
          </a:p>
        </p:txBody>
      </p:sp>
    </p:spTree>
    <p:extLst>
      <p:ext uri="{BB962C8B-B14F-4D97-AF65-F5344CB8AC3E}">
        <p14:creationId xmlns:p14="http://schemas.microsoft.com/office/powerpoint/2010/main" val="291118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32CC-120F-1133-A841-55327680560F}"/>
              </a:ext>
            </a:extLst>
          </p:cNvPr>
          <p:cNvSpPr>
            <a:spLocks noGrp="1"/>
          </p:cNvSpPr>
          <p:nvPr>
            <p:ph type="title"/>
          </p:nvPr>
        </p:nvSpPr>
        <p:spPr>
          <a:xfrm>
            <a:off x="838200" y="12426"/>
            <a:ext cx="10515600" cy="1325563"/>
          </a:xfrm>
        </p:spPr>
        <p:txBody>
          <a:bodyPr>
            <a:normAutofit/>
          </a:bodyPr>
          <a:lstStyle/>
          <a:p>
            <a:r>
              <a:rPr lang="en-GB" sz="4800" spc="-120" dirty="0">
                <a:solidFill>
                  <a:srgbClr val="50B4C8"/>
                </a:solidFill>
              </a:rPr>
              <a:t>Vesting day is only the start</a:t>
            </a:r>
          </a:p>
        </p:txBody>
      </p:sp>
      <p:sp>
        <p:nvSpPr>
          <p:cNvPr id="3" name="Content Placeholder 2">
            <a:extLst>
              <a:ext uri="{FF2B5EF4-FFF2-40B4-BE49-F238E27FC236}">
                <a16:creationId xmlns:a16="http://schemas.microsoft.com/office/drawing/2014/main" id="{723610AF-E2BC-661F-619F-73F21FF92CD7}"/>
              </a:ext>
            </a:extLst>
          </p:cNvPr>
          <p:cNvSpPr>
            <a:spLocks noGrp="1"/>
          </p:cNvSpPr>
          <p:nvPr>
            <p:ph idx="1"/>
          </p:nvPr>
        </p:nvSpPr>
        <p:spPr>
          <a:xfrm>
            <a:off x="707366" y="1457864"/>
            <a:ext cx="10765766" cy="4658264"/>
          </a:xfrm>
        </p:spPr>
        <p:txBody>
          <a:bodyPr>
            <a:normAutofit fontScale="85000" lnSpcReduction="20000"/>
          </a:bodyPr>
          <a:lstStyle/>
          <a:p>
            <a:pPr>
              <a:lnSpc>
                <a:spcPct val="110000"/>
              </a:lnSpc>
            </a:pPr>
            <a:r>
              <a:rPr lang="en-GB" sz="2200" dirty="0"/>
              <a:t>LGR is a medium-term programme of change. The short-term milestones are </a:t>
            </a:r>
            <a:r>
              <a:rPr lang="en-GB" sz="2200" b="1" dirty="0"/>
              <a:t>elections of Councillors for shadow authorities</a:t>
            </a:r>
            <a:r>
              <a:rPr lang="en-GB" sz="2200" dirty="0"/>
              <a:t> (for areas without a continuing authority) and one year later, </a:t>
            </a:r>
            <a:r>
              <a:rPr lang="en-GB" sz="2200" b="1" dirty="0"/>
              <a:t>“vesting day”</a:t>
            </a:r>
            <a:r>
              <a:rPr lang="en-GB" sz="2200" dirty="0"/>
              <a:t> when formal responsibility transfers to the new authority. This is only the start and the detail continues to be implemented long after that date.</a:t>
            </a:r>
          </a:p>
          <a:p>
            <a:pPr>
              <a:lnSpc>
                <a:spcPct val="130000"/>
              </a:lnSpc>
            </a:pPr>
            <a:r>
              <a:rPr lang="en-GB" sz="2200" dirty="0"/>
              <a:t>Heads of Services won’t have access to the new political decision-makers until they have been elected to shadow authorities, but they need to play an active role in preparatory work – if Heads of Service do not shape preparatory thinking about libraries and archives in LGR, then others will.</a:t>
            </a:r>
          </a:p>
          <a:p>
            <a:pPr>
              <a:lnSpc>
                <a:spcPct val="110000"/>
              </a:lnSpc>
            </a:pPr>
            <a:r>
              <a:rPr lang="en-GB" sz="2200" dirty="0"/>
              <a:t>The main priority is for new authorities to be “safe and legal” on vesting day, ensuring statutory service requirements are met (see appendix), and continuity for residents. This means </a:t>
            </a:r>
            <a:r>
              <a:rPr lang="en-GB" sz="2200" b="1" i="1" dirty="0"/>
              <a:t>essential </a:t>
            </a:r>
            <a:r>
              <a:rPr lang="en-GB" sz="2200" dirty="0"/>
              <a:t>tasks are the priorities for day 1, and </a:t>
            </a:r>
            <a:r>
              <a:rPr lang="en-GB" sz="2200" b="1" i="1" dirty="0"/>
              <a:t>transformational</a:t>
            </a:r>
            <a:r>
              <a:rPr lang="en-GB" sz="2200" dirty="0"/>
              <a:t> change happens later. </a:t>
            </a:r>
          </a:p>
          <a:p>
            <a:pPr>
              <a:lnSpc>
                <a:spcPct val="110000"/>
              </a:lnSpc>
            </a:pPr>
            <a:r>
              <a:rPr lang="en-GB" sz="2200" dirty="0"/>
              <a:t>For example:</a:t>
            </a:r>
          </a:p>
          <a:p>
            <a:pPr lvl="1">
              <a:lnSpc>
                <a:spcPct val="110000"/>
              </a:lnSpc>
            </a:pPr>
            <a:r>
              <a:rPr lang="en-GB" sz="2200" dirty="0"/>
              <a:t>Ensuring staff and residents can still access libraries and systems is a task for vesting day.</a:t>
            </a:r>
          </a:p>
          <a:p>
            <a:pPr lvl="1">
              <a:lnSpc>
                <a:spcPct val="110000"/>
              </a:lnSpc>
            </a:pPr>
            <a:r>
              <a:rPr lang="en-GB" sz="2200" dirty="0"/>
              <a:t>Implementation of new service structures, new systems, or new ways of working are transformation tasks that may wait for many months after vesting day.</a:t>
            </a:r>
          </a:p>
        </p:txBody>
      </p:sp>
    </p:spTree>
    <p:extLst>
      <p:ext uri="{BB962C8B-B14F-4D97-AF65-F5344CB8AC3E}">
        <p14:creationId xmlns:p14="http://schemas.microsoft.com/office/powerpoint/2010/main" val="96026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0E29-7C9D-4ED5-A69F-EFF3E1E5725A}"/>
              </a:ext>
            </a:extLst>
          </p:cNvPr>
          <p:cNvSpPr>
            <a:spLocks noGrp="1"/>
          </p:cNvSpPr>
          <p:nvPr>
            <p:ph type="ctrTitle"/>
          </p:nvPr>
        </p:nvSpPr>
        <p:spPr>
          <a:xfrm>
            <a:off x="4224088" y="2851534"/>
            <a:ext cx="3743824" cy="1154933"/>
          </a:xfrm>
        </p:spPr>
        <p:txBody>
          <a:bodyPr>
            <a:noAutofit/>
          </a:bodyPr>
          <a:lstStyle/>
          <a:p>
            <a:pPr>
              <a:buClr>
                <a:schemeClr val="bg1"/>
              </a:buClr>
            </a:pPr>
            <a:r>
              <a:rPr lang="en-GB" sz="8000" dirty="0">
                <a:solidFill>
                  <a:schemeClr val="bg1"/>
                </a:solidFill>
                <a:latin typeface="Calibri" panose="020F0502020204030204" pitchFamily="34" charset="0"/>
                <a:ea typeface="Calibri" panose="020F0502020204030204" pitchFamily="34" charset="0"/>
                <a:cs typeface="Calibri" panose="020F0502020204030204" pitchFamily="34" charset="0"/>
              </a:rPr>
              <a:t>Checklist</a:t>
            </a:r>
            <a:endPar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37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47AA-7938-D5C0-92BC-DB1F38E39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70B82-1959-74A9-16EE-7970D9723362}"/>
              </a:ext>
            </a:extLst>
          </p:cNvPr>
          <p:cNvSpPr>
            <a:spLocks noGrp="1"/>
          </p:cNvSpPr>
          <p:nvPr>
            <p:ph type="title"/>
          </p:nvPr>
        </p:nvSpPr>
        <p:spPr>
          <a:xfrm>
            <a:off x="733244" y="0"/>
            <a:ext cx="10725512" cy="1449238"/>
          </a:xfrm>
        </p:spPr>
        <p:txBody>
          <a:bodyPr>
            <a:normAutofit/>
          </a:bodyPr>
          <a:lstStyle/>
          <a:p>
            <a:r>
              <a:rPr lang="en-GB" sz="4800" spc="-120" dirty="0">
                <a:solidFill>
                  <a:srgbClr val="50B4C8"/>
                </a:solidFill>
              </a:rPr>
              <a:t>Adopting a state of readiness: checklist</a:t>
            </a:r>
          </a:p>
        </p:txBody>
      </p:sp>
      <p:sp>
        <p:nvSpPr>
          <p:cNvPr id="3" name="Content Placeholder 2">
            <a:extLst>
              <a:ext uri="{FF2B5EF4-FFF2-40B4-BE49-F238E27FC236}">
                <a16:creationId xmlns:a16="http://schemas.microsoft.com/office/drawing/2014/main" id="{10F882ED-2A52-D0F5-3561-EF336786B283}"/>
              </a:ext>
            </a:extLst>
          </p:cNvPr>
          <p:cNvSpPr>
            <a:spLocks noGrp="1"/>
          </p:cNvSpPr>
          <p:nvPr>
            <p:ph idx="1"/>
          </p:nvPr>
        </p:nvSpPr>
        <p:spPr>
          <a:xfrm>
            <a:off x="733244" y="1449238"/>
            <a:ext cx="10753143" cy="4667082"/>
          </a:xfrm>
        </p:spPr>
        <p:txBody>
          <a:bodyPr>
            <a:noAutofit/>
          </a:bodyPr>
          <a:lstStyle/>
          <a:p>
            <a:pPr>
              <a:lnSpc>
                <a:spcPct val="100000"/>
              </a:lnSpc>
            </a:pPr>
            <a:r>
              <a:rPr lang="en-GB" sz="2000" dirty="0"/>
              <a:t>All local authorities set up special teams to manage LGR in the run-up to elections to the shadow authority and until vesting day, usually 12 months after the shadow authority is created. </a:t>
            </a:r>
          </a:p>
          <a:p>
            <a:pPr>
              <a:lnSpc>
                <a:spcPct val="100000"/>
              </a:lnSpc>
            </a:pPr>
            <a:r>
              <a:rPr lang="en-GB" sz="2000" dirty="0"/>
              <a:t>This period is all about getting your service into a state of readiness for change – getting actively involved in preparations, reviewing core management information about staffing, buildings, IT systems, financials, service data, and getting systems in order.</a:t>
            </a:r>
          </a:p>
          <a:p>
            <a:pPr>
              <a:lnSpc>
                <a:spcPct val="100000"/>
              </a:lnSpc>
            </a:pPr>
            <a:r>
              <a:rPr lang="en-GB" sz="2000" dirty="0"/>
              <a:t>Expert teams across councils are busy with numerous aspects of LGR and may be focused on other services. When library and archive services engage with LGR programme teams, they need detailed information about their service – including statutory duties, and issues that need to be addressed through the LGR process. Services also need to be clear about their own priorities and be prepared to make a well-evidenced case about why their needs should be treated as an authority-wide priority. If information or systems needs to be updated, improved, or reviewed, this is the time to do that.</a:t>
            </a:r>
          </a:p>
          <a:p>
            <a:pPr>
              <a:lnSpc>
                <a:spcPct val="100000"/>
              </a:lnSpc>
            </a:pPr>
            <a:r>
              <a:rPr lang="en-GB" sz="2000" dirty="0"/>
              <a:t>It is also the time to build understanding of how libraries and archives contribute to local outcomes.</a:t>
            </a:r>
          </a:p>
          <a:p>
            <a:pPr>
              <a:lnSpc>
                <a:spcPct val="100000"/>
              </a:lnSpc>
            </a:pPr>
            <a:r>
              <a:rPr lang="en-GB" sz="2000" dirty="0"/>
              <a:t>Are you ready to provide the following information?</a:t>
            </a:r>
          </a:p>
        </p:txBody>
      </p:sp>
    </p:spTree>
    <p:extLst>
      <p:ext uri="{BB962C8B-B14F-4D97-AF65-F5344CB8AC3E}">
        <p14:creationId xmlns:p14="http://schemas.microsoft.com/office/powerpoint/2010/main" val="38783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8465-B48B-2BF7-45FA-3DA2FA9B3C7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4AED68-BC4D-CD24-DA87-7AA92ECF69F5}"/>
              </a:ext>
            </a:extLst>
          </p:cNvPr>
          <p:cNvSpPr/>
          <p:nvPr/>
        </p:nvSpPr>
        <p:spPr>
          <a:xfrm>
            <a:off x="1441324" y="4020250"/>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Buildings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975F4B4-FC0E-73DB-500D-3018C5F8D719}"/>
              </a:ext>
            </a:extLst>
          </p:cNvPr>
          <p:cNvSpPr txBox="1"/>
          <p:nvPr/>
        </p:nvSpPr>
        <p:spPr>
          <a:xfrm>
            <a:off x="4132706" y="3956642"/>
            <a:ext cx="6617970" cy="1631216"/>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Do you have ready-to-go descriptions of estates needs, building specifications, recent investment or investment needs, building contracts, or DDA issues? </a:t>
            </a:r>
          </a:p>
          <a:p>
            <a:r>
              <a:rPr lang="en-GB" sz="2000" dirty="0">
                <a:latin typeface="Calibri Light" panose="020F0302020204030204" pitchFamily="34" charset="0"/>
                <a:ea typeface="Calibri Light" panose="020F0302020204030204" pitchFamily="34" charset="0"/>
                <a:cs typeface="Calibri Light" panose="020F0302020204030204" pitchFamily="34" charset="0"/>
              </a:rPr>
              <a:t>Might you be asked about a new or additional Place of Deposit (</a:t>
            </a:r>
            <a:r>
              <a:rPr lang="en-GB" sz="2000" dirty="0" err="1">
                <a:latin typeface="Calibri Light" panose="020F0302020204030204" pitchFamily="34" charset="0"/>
                <a:ea typeface="Calibri Light" panose="020F0302020204030204" pitchFamily="34" charset="0"/>
                <a:cs typeface="Calibri Light" panose="020F0302020204030204" pitchFamily="34" charset="0"/>
              </a:rPr>
              <a:t>PoD</a:t>
            </a:r>
            <a:r>
              <a:rPr lang="en-GB" sz="2000" dirty="0">
                <a:latin typeface="Calibri Light" panose="020F0302020204030204" pitchFamily="34" charset="0"/>
                <a:ea typeface="Calibri Light" panose="020F0302020204030204" pitchFamily="34" charset="0"/>
                <a:cs typeface="Calibri Light" panose="020F0302020204030204" pitchFamily="34" charset="0"/>
              </a:rPr>
              <a:t>) – is a rapid SWOT needed so that you can respond?</a:t>
            </a:r>
          </a:p>
        </p:txBody>
      </p:sp>
      <p:sp>
        <p:nvSpPr>
          <p:cNvPr id="12" name="Title 1">
            <a:extLst>
              <a:ext uri="{FF2B5EF4-FFF2-40B4-BE49-F238E27FC236}">
                <a16:creationId xmlns:a16="http://schemas.microsoft.com/office/drawing/2014/main" id="{F6C897AC-D45B-F4B3-51BF-193E534DE79D}"/>
              </a:ext>
            </a:extLst>
          </p:cNvPr>
          <p:cNvSpPr>
            <a:spLocks noGrp="1"/>
          </p:cNvSpPr>
          <p:nvPr>
            <p:ph type="title"/>
          </p:nvPr>
        </p:nvSpPr>
        <p:spPr>
          <a:xfrm>
            <a:off x="743309" y="41576"/>
            <a:ext cx="10703943" cy="1381782"/>
          </a:xfrm>
        </p:spPr>
        <p:txBody>
          <a:bodyPr>
            <a:normAutofit/>
          </a:bodyPr>
          <a:lstStyle/>
          <a:p>
            <a:r>
              <a:rPr lang="en-GB" sz="4800" spc="-120" dirty="0">
                <a:solidFill>
                  <a:srgbClr val="50B4C8"/>
                </a:solidFill>
              </a:rPr>
              <a:t>Adopting a state of readiness: checklist</a:t>
            </a:r>
          </a:p>
        </p:txBody>
      </p:sp>
      <p:sp>
        <p:nvSpPr>
          <p:cNvPr id="2" name="Rectangle 1">
            <a:extLst>
              <a:ext uri="{FF2B5EF4-FFF2-40B4-BE49-F238E27FC236}">
                <a16:creationId xmlns:a16="http://schemas.microsoft.com/office/drawing/2014/main" id="{D9500186-5BB4-9384-EA66-DED0E060BA82}"/>
              </a:ext>
            </a:extLst>
          </p:cNvPr>
          <p:cNvSpPr/>
          <p:nvPr/>
        </p:nvSpPr>
        <p:spPr>
          <a:xfrm>
            <a:off x="1441324" y="1729039"/>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Staffing</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F3C4020-CCFD-8FB0-3E0C-5B595396B03E}"/>
              </a:ext>
            </a:extLst>
          </p:cNvPr>
          <p:cNvSpPr txBox="1"/>
          <p:nvPr/>
        </p:nvSpPr>
        <p:spPr>
          <a:xfrm>
            <a:off x="4132706" y="1654043"/>
            <a:ext cx="6617970" cy="1323439"/>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Most staffing information will be available through your central HR system, but can you provide detailed contextual information like organisational charts, narratives about team roles, staff locations and numbers of volunteers?</a:t>
            </a:r>
          </a:p>
        </p:txBody>
      </p:sp>
    </p:spTree>
    <p:extLst>
      <p:ext uri="{BB962C8B-B14F-4D97-AF65-F5344CB8AC3E}">
        <p14:creationId xmlns:p14="http://schemas.microsoft.com/office/powerpoint/2010/main" val="416041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5199-FD87-D2C0-C60B-DE91A8111E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454BF4-07E4-90A3-F069-0138499A1A0A}"/>
              </a:ext>
            </a:extLst>
          </p:cNvPr>
          <p:cNvSpPr/>
          <p:nvPr/>
        </p:nvSpPr>
        <p:spPr>
          <a:xfrm>
            <a:off x="1441324" y="4020250"/>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Financials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DE3BC5C-01DB-35E0-38AF-35CDB06CF677}"/>
              </a:ext>
            </a:extLst>
          </p:cNvPr>
          <p:cNvSpPr txBox="1"/>
          <p:nvPr/>
        </p:nvSpPr>
        <p:spPr>
          <a:xfrm>
            <a:off x="4132706" y="3956642"/>
            <a:ext cx="6617970" cy="1631216"/>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Is your running cost data up to date, can it be broken into categories? Can you share income figures besides general funding, income projections, or information about grants? Have you modelled where savings can be made, or the potential for joint-working with neighbouring authorities?</a:t>
            </a:r>
          </a:p>
        </p:txBody>
      </p:sp>
      <p:sp>
        <p:nvSpPr>
          <p:cNvPr id="12" name="Title 1">
            <a:extLst>
              <a:ext uri="{FF2B5EF4-FFF2-40B4-BE49-F238E27FC236}">
                <a16:creationId xmlns:a16="http://schemas.microsoft.com/office/drawing/2014/main" id="{9693684A-795A-FF38-3A9C-22FBC7CBBBDA}"/>
              </a:ext>
            </a:extLst>
          </p:cNvPr>
          <p:cNvSpPr>
            <a:spLocks noGrp="1"/>
          </p:cNvSpPr>
          <p:nvPr>
            <p:ph type="title"/>
          </p:nvPr>
        </p:nvSpPr>
        <p:spPr>
          <a:xfrm>
            <a:off x="743309" y="41576"/>
            <a:ext cx="10703943" cy="1381782"/>
          </a:xfrm>
        </p:spPr>
        <p:txBody>
          <a:bodyPr>
            <a:normAutofit/>
          </a:bodyPr>
          <a:lstStyle/>
          <a:p>
            <a:r>
              <a:rPr lang="en-GB" sz="4800" spc="-120" dirty="0">
                <a:solidFill>
                  <a:srgbClr val="50B4C8"/>
                </a:solidFill>
              </a:rPr>
              <a:t>Adopting a state of readiness: checklist</a:t>
            </a:r>
          </a:p>
        </p:txBody>
      </p:sp>
      <p:sp>
        <p:nvSpPr>
          <p:cNvPr id="2" name="Rectangle 1">
            <a:extLst>
              <a:ext uri="{FF2B5EF4-FFF2-40B4-BE49-F238E27FC236}">
                <a16:creationId xmlns:a16="http://schemas.microsoft.com/office/drawing/2014/main" id="{63675B9E-503F-16A0-88CB-26759FD61D80}"/>
              </a:ext>
            </a:extLst>
          </p:cNvPr>
          <p:cNvSpPr/>
          <p:nvPr/>
        </p:nvSpPr>
        <p:spPr>
          <a:xfrm>
            <a:off x="1441324" y="1729039"/>
            <a:ext cx="2011680" cy="1108710"/>
          </a:xfrm>
          <a:prstGeom prst="rect">
            <a:avLst/>
          </a:prstGeom>
          <a:solidFill>
            <a:srgbClr val="50B4C8"/>
          </a:solidFill>
          <a:ln>
            <a:solidFill>
              <a:srgbClr val="50B4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ea typeface="Calibri" panose="020F0502020204030204" pitchFamily="34" charset="0"/>
                <a:cs typeface="Calibri" panose="020F0502020204030204" pitchFamily="34" charset="0"/>
              </a:rPr>
              <a:t>Contracts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A02A549-41B5-7355-498C-2D9869B97E03}"/>
              </a:ext>
            </a:extLst>
          </p:cNvPr>
          <p:cNvSpPr txBox="1"/>
          <p:nvPr/>
        </p:nvSpPr>
        <p:spPr>
          <a:xfrm>
            <a:off x="4132706" y="1654043"/>
            <a:ext cx="6617970" cy="2246769"/>
          </a:xfrm>
          <a:prstGeom prst="rect">
            <a:avLst/>
          </a:prstGeom>
          <a:noFill/>
        </p:spPr>
        <p:txBody>
          <a:bodyPr wrap="square" rtlCol="0">
            <a:spAutoFit/>
          </a:bodyPr>
          <a:lstStyle/>
          <a:p>
            <a:r>
              <a:rPr lang="en-GB" sz="2000" dirty="0">
                <a:latin typeface="Calibri Light" panose="020F0302020204030204" pitchFamily="34" charset="0"/>
                <a:ea typeface="Calibri Light" panose="020F0302020204030204" pitchFamily="34" charset="0"/>
                <a:cs typeface="Calibri Light" panose="020F0302020204030204" pitchFamily="34" charset="0"/>
              </a:rPr>
              <a:t>Can you provide a comprehensive list of your systems, suppliers, contract terms and renewal or expiry dates? What contracts are in place for your mobile library services? Do you understand all contracts that need novating? Are you able to identify all the complexities that may causes issues? E.g. if you are part of a consortium contract or a contract is approaching renewal. </a:t>
            </a:r>
          </a:p>
        </p:txBody>
      </p:sp>
    </p:spTree>
    <p:extLst>
      <p:ext uri="{BB962C8B-B14F-4D97-AF65-F5344CB8AC3E}">
        <p14:creationId xmlns:p14="http://schemas.microsoft.com/office/powerpoint/2010/main" val="4136224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2771</TotalTime>
  <Words>3442</Words>
  <Application>Microsoft Office PowerPoint</Application>
  <PresentationFormat>Widescreen</PresentationFormat>
  <Paragraphs>277</Paragraphs>
  <Slides>36</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Aptos</vt:lpstr>
      <vt:lpstr>Arial</vt:lpstr>
      <vt:lpstr>Calibri</vt:lpstr>
      <vt:lpstr>Calibri Light</vt:lpstr>
      <vt:lpstr>Office Theme</vt:lpstr>
      <vt:lpstr>Metropolitan</vt:lpstr>
      <vt:lpstr>Guidance for Libraries and Archives on Local Government Reorganisation</vt:lpstr>
      <vt:lpstr>Introduction</vt:lpstr>
      <vt:lpstr>LGR guide for public libraries and archives</vt:lpstr>
      <vt:lpstr>Anticipate and prepare</vt:lpstr>
      <vt:lpstr>Vesting day is only the start</vt:lpstr>
      <vt:lpstr>Checklist</vt:lpstr>
      <vt:lpstr>Adopting a state of readiness: checklist</vt:lpstr>
      <vt:lpstr>Adopting a state of readiness: checklist</vt:lpstr>
      <vt:lpstr>Adopting a state of readiness: checklist</vt:lpstr>
      <vt:lpstr>Adopting a state of readiness: checklist</vt:lpstr>
      <vt:lpstr>Adopting a state of readiness: checklist</vt:lpstr>
      <vt:lpstr>Adopting a state of readiness: checklist</vt:lpstr>
      <vt:lpstr>Macro models of LGR and possible structures </vt:lpstr>
      <vt:lpstr>PowerPoint Presentation</vt:lpstr>
      <vt:lpstr>PowerPoint Presentation</vt:lpstr>
      <vt:lpstr>One service becomes two or more</vt:lpstr>
      <vt:lpstr>Division of functions</vt:lpstr>
      <vt:lpstr>County splits but single library and archive service remains</vt:lpstr>
      <vt:lpstr>Two or more services become one</vt:lpstr>
      <vt:lpstr>One service acquires part of another</vt:lpstr>
      <vt:lpstr>One service runs a non-neighbouring area</vt:lpstr>
      <vt:lpstr>Considerations</vt:lpstr>
      <vt:lpstr>PowerPoint Presentation</vt:lpstr>
      <vt:lpstr>Statutory Joint Library Boards</vt:lpstr>
      <vt:lpstr>Statutory Joint Library Boards continued</vt:lpstr>
      <vt:lpstr>Statutory Joint Archive Boards</vt:lpstr>
      <vt:lpstr>Statutory Joint Archive Boards continued</vt:lpstr>
      <vt:lpstr>PowerPoint Presentation</vt:lpstr>
      <vt:lpstr>What next?</vt:lpstr>
      <vt:lpstr>Appendix – Safe and Legal guidance, further links</vt:lpstr>
      <vt:lpstr>Safe and Legal: sources of guidance</vt:lpstr>
      <vt:lpstr>Safe and Legal: sources of guidance</vt:lpstr>
      <vt:lpstr>Safe and Legal: sources of guidance</vt:lpstr>
      <vt:lpstr>Safe and Legal: sources of guidance</vt:lpstr>
      <vt:lpstr>Safe and Legal: sources of guidance</vt:lpstr>
      <vt:lpstr>Footnote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Lee</dc:creator>
  <cp:lastModifiedBy>Owen Morris</cp:lastModifiedBy>
  <cp:revision>103</cp:revision>
  <dcterms:created xsi:type="dcterms:W3CDTF">2025-09-05T10:02:11Z</dcterms:created>
  <dcterms:modified xsi:type="dcterms:W3CDTF">2025-12-02T12:51:31Z</dcterms:modified>
</cp:coreProperties>
</file>